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veramsey.com/blog/how-to-make-a-zero-based-budge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veramsey.com/blog/get-out-of-debt-with-the-debt-snowball-plan/?int_cmpgn=no_campaign&amp;int_dept=dr_blog_bu&amp;int_lctn=Blog-Text_Link&amp;int_fmt=text&amp;int_dscpn=15_Practical_Tips_for_Your_Budget-the_debt_snowball_method" TargetMode="External"/><Relationship Id="rId3" Type="http://schemas.openxmlformats.org/officeDocument/2006/relationships/hyperlink" Target="https://www.daveramsey.com/baby-steps/?int_cmpgn=no_campaign&amp;int_dept=dr_blog_bu&amp;int_lctn=Blog-Text_Link&amp;int_fmt=text&amp;int_dscpn=15_Practical_Tips_for_Your_Budget-Baby_Step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veramsey.com/blog/quick-guide-to-your-emergency-fund"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 : simplify something that too often gets over-complicated and overlooked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393ede14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393ede14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50">
                <a:solidFill>
                  <a:srgbClr val="1F2426"/>
                </a:solidFill>
                <a:highlight>
                  <a:srgbClr val="FFFFFF"/>
                </a:highlight>
              </a:rPr>
              <a:t>Other examples and applications of the Step-down principle (.... etc.)</a:t>
            </a:r>
            <a:endParaRPr sz="1350">
              <a:solidFill>
                <a:srgbClr val="1F2426"/>
              </a:solidFill>
              <a:highlight>
                <a:srgbClr val="FFFFFF"/>
              </a:highlight>
            </a:endParaRPr>
          </a:p>
          <a:p>
            <a:pPr indent="0" lvl="0" marL="0" rtl="0" algn="l">
              <a:lnSpc>
                <a:spcPct val="115000"/>
              </a:lnSpc>
              <a:spcBef>
                <a:spcPts val="1600"/>
              </a:spcBef>
              <a:spcAft>
                <a:spcPts val="1600"/>
              </a:spcAft>
              <a:buNone/>
            </a:pPr>
            <a:r>
              <a:rPr lang="en" sz="1350">
                <a:solidFill>
                  <a:srgbClr val="1F2426"/>
                </a:solidFill>
                <a:highlight>
                  <a:srgbClr val="FFFFFF"/>
                </a:highlight>
              </a:rPr>
              <a:t>Brace yourself! It might be time for some budget cuts in your life. If things are tight right now, you can save money quickly by canceling your cable, dining out less, and shopping at discount clothing and grocery stores. Remember, your budget cuts are only temporary. You can always make adjustments later down the road.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8393ede14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393ede14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b="1" lang="en" sz="1300">
                <a:solidFill>
                  <a:srgbClr val="1F2426"/>
                </a:solidFill>
                <a:highlight>
                  <a:srgbClr val="FFFFFF"/>
                </a:highlight>
              </a:rPr>
              <a:t>9. Create a buffer in your budget.</a:t>
            </a:r>
            <a:endParaRPr b="1" sz="1300">
              <a:solidFill>
                <a:srgbClr val="1F2426"/>
              </a:solidFill>
              <a:highlight>
                <a:srgbClr val="FFFFFF"/>
              </a:highlight>
            </a:endParaRPr>
          </a:p>
          <a:p>
            <a:pPr indent="-314325" lvl="1" marL="914400" rtl="0" algn="l">
              <a:spcBef>
                <a:spcPts val="1000"/>
              </a:spcBef>
              <a:spcAft>
                <a:spcPts val="0"/>
              </a:spcAft>
              <a:buClr>
                <a:srgbClr val="1F2426"/>
              </a:buClr>
              <a:buSzPts val="1350"/>
              <a:buFont typeface="Merriweather"/>
              <a:buChar char="○"/>
            </a:pPr>
            <a:r>
              <a:rPr lang="en" sz="1350">
                <a:solidFill>
                  <a:srgbClr val="1F2426"/>
                </a:solidFill>
                <a:latin typeface="Merriweather"/>
                <a:ea typeface="Merriweather"/>
                <a:cs typeface="Merriweather"/>
                <a:sym typeface="Merriweather"/>
              </a:rPr>
              <a:t>If you recognize something in this “misc.” category multiple months in a row, consider adding a permanent spot for it on the budget roster</a:t>
            </a:r>
            <a:endParaRPr sz="1350">
              <a:solidFill>
                <a:srgbClr val="1F2426"/>
              </a:solidFill>
              <a:highlight>
                <a:srgbClr val="FFFFFF"/>
              </a:highlight>
            </a:endParaRPr>
          </a:p>
          <a:p>
            <a:pPr indent="0" lvl="0" marL="0" rtl="0" algn="l">
              <a:lnSpc>
                <a:spcPct val="115000"/>
              </a:lnSpc>
              <a:spcBef>
                <a:spcPts val="0"/>
              </a:spcBef>
              <a:spcAft>
                <a:spcPts val="0"/>
              </a:spcAft>
              <a:buNone/>
            </a:pPr>
            <a:r>
              <a:t/>
            </a:r>
            <a:endParaRPr sz="1350">
              <a:solidFill>
                <a:srgbClr val="1F2426"/>
              </a:solidFill>
              <a:highlight>
                <a:srgbClr val="FFFFFF"/>
              </a:highlight>
            </a:endParaRPr>
          </a:p>
          <a:p>
            <a:pPr indent="0" lvl="0" marL="0" rtl="0" algn="l">
              <a:lnSpc>
                <a:spcPct val="115000"/>
              </a:lnSpc>
              <a:spcBef>
                <a:spcPts val="900"/>
              </a:spcBef>
              <a:spcAft>
                <a:spcPts val="0"/>
              </a:spcAft>
              <a:buNone/>
            </a:pPr>
            <a:r>
              <a:t/>
            </a:r>
            <a:endParaRPr sz="1350">
              <a:solidFill>
                <a:srgbClr val="1F2426"/>
              </a:solidFill>
              <a:highlight>
                <a:srgbClr val="FFFFFF"/>
              </a:highlight>
            </a:endParaRPr>
          </a:p>
          <a:p>
            <a:pPr indent="0" lvl="0" marL="0" rtl="0" algn="l">
              <a:lnSpc>
                <a:spcPct val="115000"/>
              </a:lnSpc>
              <a:spcBef>
                <a:spcPts val="900"/>
              </a:spcBef>
              <a:spcAft>
                <a:spcPts val="0"/>
              </a:spcAft>
              <a:buNone/>
            </a:pPr>
            <a:r>
              <a:t/>
            </a:r>
            <a:endParaRPr sz="1350">
              <a:solidFill>
                <a:srgbClr val="1F2426"/>
              </a:solidFill>
              <a:highlight>
                <a:srgbClr val="FFFFFF"/>
              </a:highlight>
            </a:endParaRPr>
          </a:p>
          <a:p>
            <a:pPr indent="0" lvl="0" marL="0" rtl="0" algn="l">
              <a:lnSpc>
                <a:spcPct val="115000"/>
              </a:lnSpc>
              <a:spcBef>
                <a:spcPts val="900"/>
              </a:spcBef>
              <a:spcAft>
                <a:spcPts val="900"/>
              </a:spcAft>
              <a:buNone/>
            </a:pPr>
            <a:r>
              <a:rPr lang="en" sz="1350">
                <a:solidFill>
                  <a:srgbClr val="1F2426"/>
                </a:solidFill>
                <a:highlight>
                  <a:srgbClr val="FFFFFF"/>
                </a:highlight>
              </a:rPr>
              <a:t>Put a small amount of money aside for unexpected expenses throughout the month. Label this as your miscellaneous category in your budget. That way when something comes up, you can cover it without taking away money you’ve already put somewhere else. Keep track of expenses that frequently end up in this category. Eventually, you might even want to promote them to a permanent spot on the budget roster.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8393ede14e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393ede14e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1F2426"/>
                </a:solidFill>
                <a:latin typeface="Merriweather"/>
                <a:ea typeface="Merriweather"/>
                <a:cs typeface="Merriweather"/>
                <a:sym typeface="Merriweather"/>
              </a:rPr>
              <a:t>A Few Keys to Point Out :</a:t>
            </a:r>
            <a:endParaRPr sz="1350">
              <a:solidFill>
                <a:srgbClr val="1F2426"/>
              </a:solidFill>
              <a:latin typeface="Merriweather"/>
              <a:ea typeface="Merriweather"/>
              <a:cs typeface="Merriweather"/>
              <a:sym typeface="Merriweather"/>
            </a:endParaRPr>
          </a:p>
          <a:p>
            <a:pPr indent="0" lvl="0" marL="0" rtl="0" algn="l">
              <a:spcBef>
                <a:spcPts val="0"/>
              </a:spcBef>
              <a:spcAft>
                <a:spcPts val="0"/>
              </a:spcAft>
              <a:buNone/>
            </a:pPr>
            <a:r>
              <a:t/>
            </a:r>
            <a:endParaRPr sz="1350">
              <a:solidFill>
                <a:srgbClr val="1F2426"/>
              </a:solidFill>
              <a:latin typeface="Merriweather"/>
              <a:ea typeface="Merriweather"/>
              <a:cs typeface="Merriweather"/>
              <a:sym typeface="Merriweather"/>
            </a:endParaRPr>
          </a:p>
          <a:p>
            <a:pPr indent="0" lvl="0" marL="0" rtl="0" algn="l">
              <a:spcBef>
                <a:spcPts val="0"/>
              </a:spcBef>
              <a:spcAft>
                <a:spcPts val="0"/>
              </a:spcAft>
              <a:buNone/>
            </a:pPr>
            <a:r>
              <a:rPr lang="en" sz="1350">
                <a:solidFill>
                  <a:srgbClr val="1F2426"/>
                </a:solidFill>
                <a:latin typeface="Merriweather"/>
                <a:ea typeface="Merriweather"/>
                <a:cs typeface="Merriweather"/>
                <a:sym typeface="Merriweather"/>
              </a:rPr>
              <a:t>“Keeping up with the </a:t>
            </a:r>
            <a:r>
              <a:rPr lang="en" sz="1350">
                <a:solidFill>
                  <a:srgbClr val="1F2426"/>
                </a:solidFill>
                <a:latin typeface="Merriweather"/>
                <a:ea typeface="Merriweather"/>
                <a:cs typeface="Merriweather"/>
                <a:sym typeface="Merriweather"/>
              </a:rPr>
              <a:t>Joneses”</a:t>
            </a:r>
            <a:endParaRPr sz="1350">
              <a:solidFill>
                <a:srgbClr val="1F2426"/>
              </a:solidFill>
              <a:latin typeface="Merriweather"/>
              <a:ea typeface="Merriweather"/>
              <a:cs typeface="Merriweather"/>
              <a:sym typeface="Merriweather"/>
            </a:endParaRPr>
          </a:p>
          <a:p>
            <a:pPr indent="-314325" lvl="0" marL="457200" rtl="0" algn="l">
              <a:spcBef>
                <a:spcPts val="1000"/>
              </a:spcBef>
              <a:spcAft>
                <a:spcPts val="0"/>
              </a:spcAft>
              <a:buClr>
                <a:srgbClr val="1F2426"/>
              </a:buClr>
              <a:buSzPts val="1350"/>
              <a:buFont typeface="Merriweather"/>
              <a:buChar char="●"/>
            </a:pPr>
            <a:r>
              <a:rPr lang="en" sz="1350">
                <a:solidFill>
                  <a:srgbClr val="1F2426"/>
                </a:solidFill>
                <a:latin typeface="Merriweather"/>
                <a:ea typeface="Merriweather"/>
                <a:cs typeface="Merriweather"/>
                <a:sym typeface="Merriweather"/>
              </a:rPr>
              <a:t>When you avoid comparison and rather choose to be content, you will be much happier and less stressed</a:t>
            </a:r>
            <a:endParaRPr sz="1350">
              <a:solidFill>
                <a:srgbClr val="1F2426"/>
              </a:solidFill>
              <a:latin typeface="Merriweather"/>
              <a:ea typeface="Merriweather"/>
              <a:cs typeface="Merriweather"/>
              <a:sym typeface="Merriweathe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8393ede14e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393ede14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8393ede14e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393ede14e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393ede14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393ede14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8393ede14e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393ede14e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8393ede14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393ede14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839a9b4356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39a9b435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8393ede14e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393ede14e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8393ede14e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393ede14e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8393ede14e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393ede14e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393ede1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393ede1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Roboto"/>
                <a:ea typeface="Roboto"/>
                <a:cs typeface="Roboto"/>
                <a:sym typeface="Roboto"/>
              </a:rPr>
              <a:t>Q : </a:t>
            </a:r>
            <a:r>
              <a:rPr lang="en" sz="1400">
                <a:latin typeface="Roboto"/>
                <a:ea typeface="Roboto"/>
                <a:cs typeface="Roboto"/>
                <a:sym typeface="Roboto"/>
              </a:rPr>
              <a:t>What is a budget?</a:t>
            </a:r>
            <a:endParaRPr sz="1400">
              <a:latin typeface="Roboto"/>
              <a:ea typeface="Roboto"/>
              <a:cs typeface="Roboto"/>
              <a:sym typeface="Roboto"/>
            </a:endParaRPr>
          </a:p>
          <a:p>
            <a:pPr indent="0" lvl="0" marL="0" rtl="0" algn="l">
              <a:spcBef>
                <a:spcPts val="0"/>
              </a:spcBef>
              <a:spcAft>
                <a:spcPts val="0"/>
              </a:spcAft>
              <a:buNone/>
            </a:pPr>
            <a:r>
              <a:rPr lang="en" sz="1400">
                <a:latin typeface="Roboto"/>
                <a:ea typeface="Roboto"/>
                <a:cs typeface="Roboto"/>
                <a:sym typeface="Roboto"/>
              </a:rPr>
              <a:t>A : A plan for your money → this includes how you spend it, how much you will save, and knowing where it’s going.</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None/>
            </a:pPr>
            <a:r>
              <a:rPr lang="en" sz="1400">
                <a:latin typeface="Roboto"/>
                <a:ea typeface="Roboto"/>
                <a:cs typeface="Roboto"/>
                <a:sym typeface="Roboto"/>
              </a:rPr>
              <a:t>Q: When do I use it?</a:t>
            </a:r>
            <a:endParaRPr sz="1400">
              <a:latin typeface="Roboto"/>
              <a:ea typeface="Roboto"/>
              <a:cs typeface="Roboto"/>
              <a:sym typeface="Roboto"/>
            </a:endParaRPr>
          </a:p>
          <a:p>
            <a:pPr indent="0" lvl="0" marL="0" rtl="0" algn="l">
              <a:spcBef>
                <a:spcPts val="0"/>
              </a:spcBef>
              <a:spcAft>
                <a:spcPts val="0"/>
              </a:spcAft>
              <a:buNone/>
            </a:pPr>
            <a:r>
              <a:rPr lang="en" sz="1400">
                <a:latin typeface="Roboto"/>
                <a:ea typeface="Roboto"/>
                <a:cs typeface="Roboto"/>
                <a:sym typeface="Roboto"/>
              </a:rPr>
              <a:t>A: although typical budgets are month by month, technically if you’re an effective budgeter-- you’re using it all the time! It’s also helpful sometimes to set up a semester budget while in school, or many people even have annual budgets. The tips we will cover apply to all time frames however. The frequency of how often you use your budget depends on you and what works best, most importantly-- you can create your budget and start using one today!</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None/>
            </a:pPr>
            <a:r>
              <a:rPr lang="en" sz="1400">
                <a:latin typeface="Roboto"/>
                <a:ea typeface="Roboto"/>
                <a:cs typeface="Roboto"/>
                <a:sym typeface="Roboto"/>
              </a:rPr>
              <a:t>Q: Who?</a:t>
            </a:r>
            <a:endParaRPr sz="1400">
              <a:latin typeface="Roboto"/>
              <a:ea typeface="Roboto"/>
              <a:cs typeface="Roboto"/>
              <a:sym typeface="Roboto"/>
            </a:endParaRPr>
          </a:p>
          <a:p>
            <a:pPr indent="0" lvl="0" marL="0" rtl="0" algn="l">
              <a:spcBef>
                <a:spcPts val="0"/>
              </a:spcBef>
              <a:spcAft>
                <a:spcPts val="0"/>
              </a:spcAft>
              <a:buNone/>
            </a:pPr>
            <a:r>
              <a:rPr lang="en" sz="1400">
                <a:latin typeface="Roboto"/>
                <a:ea typeface="Roboto"/>
                <a:cs typeface="Roboto"/>
                <a:sym typeface="Roboto"/>
              </a:rPr>
              <a:t>A: share the statistics → emphasize that budgeting provides freedom, doesn’t take it away</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None/>
            </a:pPr>
            <a:r>
              <a:rPr lang="en" sz="1400">
                <a:latin typeface="Roboto"/>
                <a:ea typeface="Roboto"/>
                <a:cs typeface="Roboto"/>
                <a:sym typeface="Roboto"/>
              </a:rPr>
              <a:t>Q: How? </a:t>
            </a:r>
            <a:endParaRPr sz="1400">
              <a:latin typeface="Roboto"/>
              <a:ea typeface="Roboto"/>
              <a:cs typeface="Roboto"/>
              <a:sym typeface="Roboto"/>
            </a:endParaRPr>
          </a:p>
          <a:p>
            <a:pPr indent="0" lvl="0" marL="0" rtl="0" algn="l">
              <a:spcBef>
                <a:spcPts val="0"/>
              </a:spcBef>
              <a:spcAft>
                <a:spcPts val="0"/>
              </a:spcAft>
              <a:buNone/>
            </a:pPr>
            <a:r>
              <a:rPr lang="en" sz="1400">
                <a:latin typeface="Roboto"/>
                <a:ea typeface="Roboto"/>
                <a:cs typeface="Roboto"/>
                <a:sym typeface="Roboto"/>
              </a:rPr>
              <a:t>A: You’re about to find out! There are many methods</a:t>
            </a:r>
            <a:endParaRPr sz="1400">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8393ede14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393ede14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SzPts val="1350"/>
              <a:buChar char="●"/>
            </a:pPr>
            <a:r>
              <a:rPr lang="en" sz="1350">
                <a:solidFill>
                  <a:srgbClr val="1F2426"/>
                </a:solidFill>
                <a:highlight>
                  <a:srgbClr val="FFFFFF"/>
                </a:highlight>
              </a:rPr>
              <a:t>This means before the month even starts, you’re making a plan and giving every dollar a name. It’s called </a:t>
            </a:r>
            <a:r>
              <a:rPr lang="en" sz="1350" u="sng">
                <a:solidFill>
                  <a:srgbClr val="0073B9"/>
                </a:solidFill>
                <a:highlight>
                  <a:srgbClr val="FFFFFF"/>
                </a:highlight>
                <a:hlinkClick r:id="rId2"/>
              </a:rPr>
              <a:t>a zero-based budget</a:t>
            </a:r>
            <a:r>
              <a:rPr lang="en" sz="1350">
                <a:solidFill>
                  <a:srgbClr val="1F2426"/>
                </a:solidFill>
                <a:highlight>
                  <a:srgbClr val="FFFFFF"/>
                </a:highlight>
              </a:rPr>
              <a:t>. Now that doesn’t mean you have zero dollars in your bank account. It just means your income minus all your expenses (outgo) equals zero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8393ede14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393ede14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sz="1350">
                <a:solidFill>
                  <a:srgbClr val="1F2426"/>
                </a:solidFill>
                <a:highlight>
                  <a:srgbClr val="FFFFFF"/>
                </a:highlight>
              </a:rPr>
              <a:t>While you’re making a budget part of your monthly routine, why not pick specific dates for other expenses? Set up auto drafts out of your checking account to pay bills, and buy your groceries on a set day every week or twice a month. When you know what to expect and when to expect it, you take a lot of stress and potential pitfalls out of the picture.</a:t>
            </a:r>
            <a:r>
              <a:rPr lang="en" sz="1400">
                <a:latin typeface="Roboto"/>
                <a:ea typeface="Roboto"/>
                <a:cs typeface="Roboto"/>
                <a:sym typeface="Roboto"/>
              </a:rPr>
              <a:t>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None/>
            </a:pPr>
            <a:r>
              <a:rPr lang="en" sz="1400">
                <a:latin typeface="Roboto"/>
                <a:ea typeface="Roboto"/>
                <a:cs typeface="Roboto"/>
                <a:sym typeface="Roboto"/>
              </a:rPr>
              <a:t>(explain this idea)</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None/>
            </a:pPr>
            <a:r>
              <a:rPr lang="en" sz="1400">
                <a:latin typeface="Roboto"/>
                <a:ea typeface="Roboto"/>
                <a:cs typeface="Roboto"/>
                <a:sym typeface="Roboto"/>
              </a:rPr>
              <a:t>How I do it : 1st Sunday and 3rd Sunday (30 mins-1 hr)</a:t>
            </a:r>
            <a:endParaRPr sz="1400">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393ede14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393ede14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50">
                <a:solidFill>
                  <a:srgbClr val="1F2426"/>
                </a:solidFill>
                <a:highlight>
                  <a:srgbClr val="FFFFFF"/>
                </a:highlight>
              </a:rPr>
              <a:t>S</a:t>
            </a:r>
            <a:r>
              <a:rPr lang="en" sz="1350">
                <a:solidFill>
                  <a:srgbClr val="1F2426"/>
                </a:solidFill>
                <a:highlight>
                  <a:srgbClr val="FFFFFF"/>
                </a:highlight>
              </a:rPr>
              <a:t>ome months you’ll have to budget for things like back-to-school supplies or routine car maintenance. Other months you’ll be saving for things like vacations, birthdays and holidays. Regardless of the occasion, make sure you prepare for those expenses in the budget. Don’t let these special occasions sneak up on you. (Hint: Christmas is in December again this year, guys!)</a:t>
            </a:r>
            <a:endParaRPr sz="1350">
              <a:solidFill>
                <a:srgbClr val="1F2426"/>
              </a:solidFill>
              <a:highlight>
                <a:srgbClr val="FFFFFF"/>
              </a:highlight>
            </a:endParaRPr>
          </a:p>
          <a:p>
            <a:pPr indent="0" lvl="0" marL="0" rtl="0" algn="l">
              <a:lnSpc>
                <a:spcPct val="115000"/>
              </a:lnSpc>
              <a:spcBef>
                <a:spcPts val="900"/>
              </a:spcBef>
              <a:spcAft>
                <a:spcPts val="0"/>
              </a:spcAft>
              <a:buNone/>
            </a:pPr>
            <a:r>
              <a:rPr lang="en" sz="1350">
                <a:solidFill>
                  <a:srgbClr val="1F2426"/>
                </a:solidFill>
                <a:highlight>
                  <a:srgbClr val="FFFFFF"/>
                </a:highlight>
              </a:rPr>
              <a:t>Be sure to adjust your budget each month as things change. Make a savings fund you can stash cash in throughout the year. When you don’t have a plan, you’re going to be stressed. And that takes all the fun out of giving and celebrating. No one wants that!</a:t>
            </a:r>
            <a:endParaRPr sz="1350">
              <a:solidFill>
                <a:srgbClr val="1F2426"/>
              </a:solidFill>
              <a:highlight>
                <a:srgbClr val="FFFFFF"/>
              </a:highlight>
            </a:endParaRPr>
          </a:p>
          <a:p>
            <a:pPr indent="0" lvl="0" marL="0" rtl="0" algn="l">
              <a:spcBef>
                <a:spcPts val="9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393ede14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393ede14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4325" lvl="0" marL="457200" rtl="0" algn="l">
              <a:spcBef>
                <a:spcPts val="1000"/>
              </a:spcBef>
              <a:spcAft>
                <a:spcPts val="0"/>
              </a:spcAft>
              <a:buClr>
                <a:srgbClr val="1F2426"/>
              </a:buClr>
              <a:buSzPts val="1350"/>
              <a:buFont typeface="Merriweather"/>
              <a:buChar char="●"/>
            </a:pPr>
            <a:r>
              <a:rPr lang="en" sz="1350">
                <a:solidFill>
                  <a:srgbClr val="1F2426"/>
                </a:solidFill>
                <a:latin typeface="Merriweather"/>
                <a:ea typeface="Merriweather"/>
                <a:cs typeface="Merriweather"/>
                <a:sym typeface="Merriweather"/>
              </a:rPr>
              <a:t>Important to determine and differentiate between your Wants vs. Needs . What might be someone else’s wants could be my needs… (e.g. music, etc.) Some of these are subjective, and some are very obvious needs (shelter). However, it is important to note when reviewing your budget, and if you still need to save more money you may not be able to remove housing, but you could find a shared room or cheaper rent. Some savings take a little bit of sacrifice, but the stress relief is very well worth it.</a:t>
            </a:r>
            <a:endParaRPr sz="1350">
              <a:solidFill>
                <a:srgbClr val="1F2426"/>
              </a:solidFill>
              <a:latin typeface="Merriweather"/>
              <a:ea typeface="Merriweather"/>
              <a:cs typeface="Merriweather"/>
              <a:sym typeface="Merriweather"/>
            </a:endParaRPr>
          </a:p>
          <a:p>
            <a:pPr indent="-314325" lvl="0" marL="457200" rtl="0" algn="l">
              <a:spcBef>
                <a:spcPts val="1600"/>
              </a:spcBef>
              <a:spcAft>
                <a:spcPts val="1600"/>
              </a:spcAft>
              <a:buClr>
                <a:srgbClr val="1F2426"/>
              </a:buClr>
              <a:buSzPts val="1350"/>
              <a:buFont typeface="Merriweather"/>
              <a:buChar char="●"/>
            </a:pPr>
            <a:r>
              <a:rPr lang="en" sz="1350">
                <a:solidFill>
                  <a:srgbClr val="1F2426"/>
                </a:solidFill>
                <a:latin typeface="Merriweather"/>
                <a:ea typeface="Merriweather"/>
                <a:cs typeface="Merriweather"/>
                <a:sym typeface="Merriweather"/>
              </a:rPr>
              <a:t>[explain analogy of the jar, big rocks go in first… if you put the sand in the important stuff won’t fit]</a:t>
            </a:r>
            <a:endParaRPr sz="1350">
              <a:solidFill>
                <a:srgbClr val="1F2426"/>
              </a:solidFill>
              <a:latin typeface="Merriweather"/>
              <a:ea typeface="Merriweather"/>
              <a:cs typeface="Merriweather"/>
              <a:sym typeface="Merriweathe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8393ede14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393ede14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t/>
            </a:r>
            <a:endParaRPr b="1" sz="1300">
              <a:solidFill>
                <a:srgbClr val="1F2426"/>
              </a:solidFill>
              <a:highlight>
                <a:srgbClr val="FFFFFF"/>
              </a:highlight>
            </a:endParaRPr>
          </a:p>
          <a:p>
            <a:pPr indent="0" lvl="0" marL="0" rtl="0" algn="l">
              <a:lnSpc>
                <a:spcPct val="115000"/>
              </a:lnSpc>
              <a:spcBef>
                <a:spcPts val="500"/>
              </a:spcBef>
              <a:spcAft>
                <a:spcPts val="900"/>
              </a:spcAft>
              <a:buNone/>
            </a:pPr>
            <a:r>
              <a:rPr lang="en" sz="1350">
                <a:solidFill>
                  <a:srgbClr val="1F2426"/>
                </a:solidFill>
                <a:highlight>
                  <a:srgbClr val="FFFFFF"/>
                </a:highlight>
              </a:rPr>
              <a:t>If you have debt, paying it off needs to be a top priority. Use </a:t>
            </a:r>
            <a:r>
              <a:rPr lang="en" sz="1350" u="sng">
                <a:solidFill>
                  <a:srgbClr val="0073B9"/>
                </a:solidFill>
                <a:highlight>
                  <a:srgbClr val="FFFFFF"/>
                </a:highlight>
                <a:hlinkClick r:id="rId2"/>
              </a:rPr>
              <a:t>the debt snowball method</a:t>
            </a:r>
            <a:r>
              <a:rPr lang="en" sz="1350">
                <a:solidFill>
                  <a:srgbClr val="1F2426"/>
                </a:solidFill>
                <a:highlight>
                  <a:srgbClr val="FFFFFF"/>
                </a:highlight>
              </a:rPr>
              <a:t> and the </a:t>
            </a:r>
            <a:r>
              <a:rPr lang="en" sz="1350" u="sng">
                <a:solidFill>
                  <a:srgbClr val="0073B9"/>
                </a:solidFill>
                <a:highlight>
                  <a:srgbClr val="FFFFFF"/>
                </a:highlight>
                <a:hlinkClick r:id="rId3"/>
              </a:rPr>
              <a:t>Baby Steps</a:t>
            </a:r>
            <a:r>
              <a:rPr lang="en" sz="1350">
                <a:solidFill>
                  <a:srgbClr val="1F2426"/>
                </a:solidFill>
                <a:highlight>
                  <a:srgbClr val="FFFFFF"/>
                </a:highlight>
              </a:rPr>
              <a:t> to get rid of debt as fast as you can. </a:t>
            </a:r>
            <a:r>
              <a:rPr i="1" lang="en" sz="1350" u="sng">
                <a:solidFill>
                  <a:srgbClr val="1F2426"/>
                </a:solidFill>
                <a:highlight>
                  <a:srgbClr val="FFFFFF"/>
                </a:highlight>
              </a:rPr>
              <a:t>Attack it! Get mad at it! Stop letting debt rob you of the very thing that helps you win with money—your income.</a:t>
            </a:r>
            <a:endParaRPr i="1" u="sng"/>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8393ede14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393ede14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1F2426"/>
                </a:solidFill>
                <a:highlight>
                  <a:srgbClr val="FFFFFF"/>
                </a:highlight>
              </a:rPr>
              <a:t>Determining what you want that will keep you motivated and to even make a few necessary sacrifices is key here. Setting a goal shouldn’t be daunting, but an exciting and motivating experience. Every step of progress should be rewarding.</a:t>
            </a:r>
            <a:endParaRPr sz="1350">
              <a:solidFill>
                <a:srgbClr val="1F2426"/>
              </a:solidFill>
              <a:highlight>
                <a:srgbClr val="FFFFFF"/>
              </a:highlight>
            </a:endParaRPr>
          </a:p>
          <a:p>
            <a:pPr indent="0" lvl="0" marL="0" rtl="0" algn="l">
              <a:spcBef>
                <a:spcPts val="0"/>
              </a:spcBef>
              <a:spcAft>
                <a:spcPts val="0"/>
              </a:spcAft>
              <a:buNone/>
            </a:pPr>
            <a:r>
              <a:t/>
            </a:r>
            <a:endParaRPr sz="1350">
              <a:solidFill>
                <a:srgbClr val="1F2426"/>
              </a:solidFill>
              <a:highlight>
                <a:srgbClr val="FFFFFF"/>
              </a:highlight>
            </a:endParaRPr>
          </a:p>
          <a:p>
            <a:pPr indent="-314325" lvl="0" marL="457200" rtl="0" algn="l">
              <a:spcBef>
                <a:spcPts val="1000"/>
              </a:spcBef>
              <a:spcAft>
                <a:spcPts val="0"/>
              </a:spcAft>
              <a:buClr>
                <a:srgbClr val="1F2426"/>
              </a:buClr>
              <a:buSzPts val="1350"/>
              <a:buFont typeface="Merriweather"/>
              <a:buChar char="●"/>
            </a:pPr>
            <a:r>
              <a:rPr lang="en" sz="1350">
                <a:solidFill>
                  <a:srgbClr val="1F2426"/>
                </a:solidFill>
                <a:latin typeface="Merriweather"/>
                <a:ea typeface="Merriweather"/>
                <a:cs typeface="Merriweather"/>
                <a:sym typeface="Merriweather"/>
              </a:rPr>
              <a:t>SMART = Specific, Measurable, Achievable, Relevant, Time-bound</a:t>
            </a:r>
            <a:endParaRPr sz="1350">
              <a:solidFill>
                <a:srgbClr val="1F2426"/>
              </a:solidFill>
              <a:highlight>
                <a:srgbClr val="FFFFFF"/>
              </a:highlight>
            </a:endParaRPr>
          </a:p>
          <a:p>
            <a:pPr indent="-314325" lvl="0" marL="457200" rtl="0" algn="l">
              <a:spcBef>
                <a:spcPts val="1000"/>
              </a:spcBef>
              <a:spcAft>
                <a:spcPts val="0"/>
              </a:spcAft>
              <a:buClr>
                <a:srgbClr val="1F2426"/>
              </a:buClr>
              <a:buSzPts val="1350"/>
              <a:buFont typeface="Merriweather"/>
              <a:buChar char="●"/>
            </a:pPr>
            <a:r>
              <a:rPr lang="en" sz="1350">
                <a:solidFill>
                  <a:srgbClr val="1F2426"/>
                </a:solidFill>
                <a:latin typeface="Merriweather"/>
                <a:ea typeface="Merriweather"/>
                <a:cs typeface="Merriweather"/>
                <a:sym typeface="Merriweather"/>
              </a:rPr>
              <a:t>Celebrate small victories! (When you keep a record of your budgets, it’s fun to look back and see how you’ve improved over time and what changed from one month to the next. )</a:t>
            </a:r>
            <a:endParaRPr sz="1350">
              <a:solidFill>
                <a:srgbClr val="1F2426"/>
              </a:solidFill>
              <a:highlight>
                <a:srgbClr val="FFFFFF"/>
              </a:highlight>
            </a:endParaRPr>
          </a:p>
          <a:p>
            <a:pPr indent="0" lvl="0" marL="0" rtl="0" algn="l">
              <a:spcBef>
                <a:spcPts val="0"/>
              </a:spcBef>
              <a:spcAft>
                <a:spcPts val="0"/>
              </a:spcAft>
              <a:buNone/>
            </a:pPr>
            <a:r>
              <a:t/>
            </a:r>
            <a:endParaRPr sz="1350">
              <a:solidFill>
                <a:srgbClr val="1F2426"/>
              </a:solidFill>
              <a:highlight>
                <a:srgbClr val="FFFFFF"/>
              </a:highlight>
            </a:endParaRPr>
          </a:p>
          <a:p>
            <a:pPr indent="-314325" lvl="0" marL="457200" rtl="0" algn="l">
              <a:spcBef>
                <a:spcPts val="1000"/>
              </a:spcBef>
              <a:spcAft>
                <a:spcPts val="0"/>
              </a:spcAft>
              <a:buClr>
                <a:srgbClr val="1F2426"/>
              </a:buClr>
              <a:buSzPts val="1350"/>
              <a:buFont typeface="Merriweather"/>
              <a:buChar char="●"/>
            </a:pPr>
            <a:r>
              <a:rPr lang="en" sz="1350">
                <a:solidFill>
                  <a:srgbClr val="1F2426"/>
                </a:solidFill>
                <a:latin typeface="Merriweather"/>
                <a:ea typeface="Merriweather"/>
                <a:cs typeface="Merriweather"/>
                <a:sym typeface="Merriweather"/>
              </a:rPr>
              <a:t>Just like when, this should be consistent and that you don’t neglect it once you’ve created it. I’ve done that plenty of times, so it just takes practice until it becomes a habit.</a:t>
            </a:r>
            <a:endParaRPr sz="1350">
              <a:solidFill>
                <a:srgbClr val="1F2426"/>
              </a:solidFill>
              <a:highlight>
                <a:srgbClr val="FFFFFF"/>
              </a:highlight>
            </a:endParaRPr>
          </a:p>
          <a:p>
            <a:pPr indent="0" lvl="0" marL="0" rtl="0" algn="l">
              <a:spcBef>
                <a:spcPts val="0"/>
              </a:spcBef>
              <a:spcAft>
                <a:spcPts val="0"/>
              </a:spcAft>
              <a:buNone/>
            </a:pPr>
            <a:r>
              <a:t/>
            </a:r>
            <a:endParaRPr sz="1350">
              <a:solidFill>
                <a:srgbClr val="1F2426"/>
              </a:solidFill>
              <a:highlight>
                <a:srgbClr val="FFFFFF"/>
              </a:highlight>
            </a:endParaRPr>
          </a:p>
          <a:p>
            <a:pPr indent="0" lvl="0" marL="0" rtl="0" algn="l">
              <a:spcBef>
                <a:spcPts val="0"/>
              </a:spcBef>
              <a:spcAft>
                <a:spcPts val="0"/>
              </a:spcAft>
              <a:buNone/>
            </a:pPr>
            <a:r>
              <a:rPr lang="en" sz="1350">
                <a:solidFill>
                  <a:srgbClr val="1F2426"/>
                </a:solidFill>
                <a:highlight>
                  <a:srgbClr val="FFFFFF"/>
                </a:highlight>
              </a:rPr>
              <a:t>Whether you’re paying off student loans, </a:t>
            </a:r>
            <a:r>
              <a:rPr lang="en" sz="1350" u="sng">
                <a:solidFill>
                  <a:srgbClr val="0073B9"/>
                </a:solidFill>
                <a:highlight>
                  <a:srgbClr val="FFFFFF"/>
                </a:highlight>
                <a:hlinkClick r:id="rId2"/>
              </a:rPr>
              <a:t>building up your emergency fund</a:t>
            </a:r>
            <a:r>
              <a:rPr lang="en" sz="1350">
                <a:solidFill>
                  <a:srgbClr val="1F2426"/>
                </a:solidFill>
                <a:highlight>
                  <a:srgbClr val="FFFFFF"/>
                </a:highlight>
              </a:rPr>
              <a:t>, or paying off your mortgage, you need to focus on your </a:t>
            </a:r>
            <a:r>
              <a:rPr i="1" lang="en" sz="1350">
                <a:solidFill>
                  <a:srgbClr val="1F2426"/>
                </a:solidFill>
                <a:highlight>
                  <a:srgbClr val="FFFFFF"/>
                </a:highlight>
              </a:rPr>
              <a:t>why</a:t>
            </a:r>
            <a:r>
              <a:rPr lang="en" sz="1350">
                <a:solidFill>
                  <a:srgbClr val="1F2426"/>
                </a:solidFill>
                <a:highlight>
                  <a:srgbClr val="FFFFFF"/>
                </a:highlight>
              </a:rPr>
              <a:t>. What’s the reason you’re making these sacrifices?</a:t>
            </a:r>
            <a:endParaRPr sz="1350">
              <a:solidFill>
                <a:srgbClr val="1F2426"/>
              </a:solidFill>
              <a:highlight>
                <a:srgbClr val="FFFFFF"/>
              </a:highlight>
            </a:endParaRPr>
          </a:p>
          <a:p>
            <a:pPr indent="0" lvl="0" marL="0" rtl="0" algn="l">
              <a:spcBef>
                <a:spcPts val="0"/>
              </a:spcBef>
              <a:spcAft>
                <a:spcPts val="0"/>
              </a:spcAft>
              <a:buNone/>
            </a:pPr>
            <a:r>
              <a:t/>
            </a:r>
            <a:endParaRPr sz="1350">
              <a:solidFill>
                <a:srgbClr val="1F2426"/>
              </a:solidFill>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sz="1350">
                <a:solidFill>
                  <a:srgbClr val="1F2426"/>
                </a:solidFill>
                <a:highlight>
                  <a:srgbClr val="FFFFFF"/>
                </a:highlight>
              </a:rPr>
              <a:t>It’s important to check your progress from time to time. If you’re married, track your spending and purchases together so you both keep your goals in sight. Look back at your earlier budgets to see how far you’ve come. And don’t forget to celebrate the small wins. (Pro tip: One key category to keep a close eye on is your grocery budget. I bet you are spending significantly less on groceries on a budget.)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daveramsey.com/blog/the-truth-about-budgetin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financialwellness.utah.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s://www.mint.com/" TargetMode="External"/><Relationship Id="rId4" Type="http://schemas.openxmlformats.org/officeDocument/2006/relationships/hyperlink" Target="https://www.savology.com/" TargetMode="External"/><Relationship Id="rId11" Type="http://schemas.openxmlformats.org/officeDocument/2006/relationships/image" Target="../media/image21.png"/><Relationship Id="rId10" Type="http://schemas.openxmlformats.org/officeDocument/2006/relationships/image" Target="../media/image17.png"/><Relationship Id="rId12" Type="http://schemas.openxmlformats.org/officeDocument/2006/relationships/image" Target="../media/image20.png"/><Relationship Id="rId9" Type="http://schemas.openxmlformats.org/officeDocument/2006/relationships/image" Target="../media/image19.png"/><Relationship Id="rId5" Type="http://schemas.openxmlformats.org/officeDocument/2006/relationships/hyperlink" Target="https://moneystrands.com/" TargetMode="External"/><Relationship Id="rId6" Type="http://schemas.openxmlformats.org/officeDocument/2006/relationships/hyperlink" Target="https://www.budgetsimple.com/" TargetMode="External"/><Relationship Id="rId7" Type="http://schemas.openxmlformats.org/officeDocument/2006/relationships/hyperlink" Target="https://www.personalcapital.com/" TargetMode="External"/><Relationship Id="rId8"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s://youtu.be/VCr-54OH7I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s://budgetbypaycheck.com/bm_video/video-three-budget-calenda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drive.google.com/file/d/1AgnHmEl7oPInlL5uy3sl1Kf8rI_ZFDp3/view" TargetMode="Externa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s://www.daveramsey.com/blog/get-out-of-debt-with-the-debt-snowball-plan/?int_cmpgn=no_campaign&amp;int_dept=dr_blog_bu&amp;int_lctn=Blog-Text_Link&amp;int_fmt=text&amp;int_dscpn=15_Practical_Tips_for_Your_Budget-the_debt_snowball_metho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www1.cbn.com/cbnnews/finance/2019/may/1-out-of-3-americans-dont-use-a-budget-but-93-say-everyone-needs-a-budget" TargetMode="External"/><Relationship Id="rId4" Type="http://schemas.openxmlformats.org/officeDocument/2006/relationships/hyperlink" Target="https://www1.cbn.com/cbnnews/finance/2019/may/1-out-of-3-americans-dont-use-a-budget-but-93-say-everyone-needs-a-budg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Budgeting 101</a:t>
            </a:r>
            <a:endParaRPr/>
          </a:p>
        </p:txBody>
      </p:sp>
      <p:sp>
        <p:nvSpPr>
          <p:cNvPr id="65" name="Google Shape;65;p13"/>
          <p:cNvSpPr txBox="1"/>
          <p:nvPr>
            <p:ph idx="1" type="subTitle"/>
          </p:nvPr>
        </p:nvSpPr>
        <p:spPr>
          <a:xfrm>
            <a:off x="311700" y="1878550"/>
            <a:ext cx="49827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tips for your financial wellness!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6" name="Google Shape;66;p13"/>
          <p:cNvSpPr txBox="1"/>
          <p:nvPr/>
        </p:nvSpPr>
        <p:spPr>
          <a:xfrm>
            <a:off x="7035675" y="4725975"/>
            <a:ext cx="2025300" cy="346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erriweather"/>
                <a:ea typeface="Merriweather"/>
                <a:cs typeface="Merriweather"/>
                <a:sym typeface="Merriweather"/>
              </a:rPr>
              <a:t>Seth Berlin, April 2020</a:t>
            </a:r>
            <a:endParaRPr sz="1200">
              <a:solidFill>
                <a:schemeClr val="dk1"/>
              </a:solidFill>
              <a:latin typeface="Merriweather"/>
              <a:ea typeface="Merriweather"/>
              <a:cs typeface="Merriweather"/>
              <a:sym typeface="Merriweather"/>
            </a:endParaRPr>
          </a:p>
        </p:txBody>
      </p:sp>
      <p:sp>
        <p:nvSpPr>
          <p:cNvPr id="67" name="Google Shape;67;p13"/>
          <p:cNvSpPr txBox="1"/>
          <p:nvPr/>
        </p:nvSpPr>
        <p:spPr>
          <a:xfrm>
            <a:off x="6105975" y="3999250"/>
            <a:ext cx="2955000" cy="433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latin typeface="Roboto"/>
                <a:ea typeface="Roboto"/>
                <a:cs typeface="Roboto"/>
                <a:sym typeface="Roboto"/>
              </a:rPr>
              <a:t>Inspired by : </a:t>
            </a:r>
            <a:r>
              <a:rPr lang="en" sz="1100" u="sng">
                <a:solidFill>
                  <a:srgbClr val="FFFFFF"/>
                </a:solidFill>
                <a:hlinkClick r:id="rId3"/>
              </a:rPr>
              <a:t>https://www.daveramsey.com/blog/the-truth-about-budgeting</a:t>
            </a:r>
            <a:endParaRPr>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311700" y="1694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Don’t be afraid to adjust the budget as needed</a:t>
            </a:r>
            <a:endParaRPr/>
          </a:p>
        </p:txBody>
      </p:sp>
      <p:sp>
        <p:nvSpPr>
          <p:cNvPr id="135" name="Google Shape;135;p2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Now that you’re tracking your budget, things start to get fun!</a:t>
            </a:r>
            <a:endParaRPr sz="1350">
              <a:solidFill>
                <a:srgbClr val="000000"/>
              </a:solidFill>
              <a:latin typeface="Merriweather"/>
              <a:ea typeface="Merriweather"/>
              <a:cs typeface="Merriweather"/>
              <a:sym typeface="Merriweather"/>
            </a:endParaRPr>
          </a:p>
          <a:p>
            <a:pPr indent="-314325" lvl="1" marL="9144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It might surprise you how much you spend in certain areas</a:t>
            </a:r>
            <a:endParaRPr sz="1350">
              <a:solidFill>
                <a:srgbClr val="000000"/>
              </a:solidFill>
              <a:latin typeface="Merriweather"/>
              <a:ea typeface="Merriweather"/>
              <a:cs typeface="Merriweather"/>
              <a:sym typeface="Merriweather"/>
            </a:endParaRPr>
          </a:p>
          <a:p>
            <a:pPr indent="-314325" lvl="1" marL="9144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You don’t always have to eliminate them from your budget</a:t>
            </a:r>
            <a:endParaRPr sz="1350">
              <a:solidFill>
                <a:srgbClr val="000000"/>
              </a:solidFill>
              <a:latin typeface="Merriweather"/>
              <a:ea typeface="Merriweather"/>
              <a:cs typeface="Merriweather"/>
              <a:sym typeface="Merriweather"/>
            </a:endParaRPr>
          </a:p>
          <a:p>
            <a:pPr indent="-314325" lvl="1" marL="9144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Try the “Step Down Method”</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What areas do you think you can spend less in, and save more?</a:t>
            </a:r>
            <a:endParaRPr sz="1350">
              <a:solidFill>
                <a:srgbClr val="000000"/>
              </a:solidFill>
              <a:latin typeface="Merriweather"/>
              <a:ea typeface="Merriweather"/>
              <a:cs typeface="Merriweather"/>
              <a:sym typeface="Merriweather"/>
            </a:endParaRPr>
          </a:p>
          <a:p>
            <a:pPr indent="0" lvl="0" marL="0" rtl="0" algn="l">
              <a:lnSpc>
                <a:spcPct val="100000"/>
              </a:lnSpc>
              <a:spcBef>
                <a:spcPts val="1000"/>
              </a:spcBef>
              <a:spcAft>
                <a:spcPts val="0"/>
              </a:spcAft>
              <a:buNone/>
            </a:pPr>
            <a:r>
              <a:t/>
            </a:r>
            <a:endParaRPr/>
          </a:p>
        </p:txBody>
      </p:sp>
      <p:pic>
        <p:nvPicPr>
          <p:cNvPr id="136" name="Google Shape;136;p22"/>
          <p:cNvPicPr preferRelativeResize="0"/>
          <p:nvPr/>
        </p:nvPicPr>
        <p:blipFill>
          <a:blip r:embed="rId3">
            <a:alphaModFix/>
          </a:blip>
          <a:stretch>
            <a:fillRect/>
          </a:stretch>
        </p:blipFill>
        <p:spPr>
          <a:xfrm>
            <a:off x="4311600" y="1714950"/>
            <a:ext cx="4739750" cy="3142850"/>
          </a:xfrm>
          <a:prstGeom prst="rect">
            <a:avLst/>
          </a:prstGeom>
          <a:noFill/>
          <a:ln>
            <a:noFill/>
          </a:ln>
        </p:spPr>
      </p:pic>
      <p:sp>
        <p:nvSpPr>
          <p:cNvPr id="137" name="Google Shape;137;p22"/>
          <p:cNvSpPr txBox="1"/>
          <p:nvPr/>
        </p:nvSpPr>
        <p:spPr>
          <a:xfrm>
            <a:off x="4832450" y="1355300"/>
            <a:ext cx="27774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50" u="sng">
                <a:latin typeface="Merriweather"/>
                <a:ea typeface="Merriweather"/>
                <a:cs typeface="Merriweather"/>
                <a:sym typeface="Merriweather"/>
              </a:rPr>
              <a:t>Step Down Method</a:t>
            </a:r>
            <a:endParaRPr sz="1350" u="sng">
              <a:latin typeface="Merriweather"/>
              <a:ea typeface="Merriweather"/>
              <a:cs typeface="Merriweather"/>
              <a:sym typeface="Merriweather"/>
            </a:endParaRPr>
          </a:p>
        </p:txBody>
      </p:sp>
      <p:pic>
        <p:nvPicPr>
          <p:cNvPr id="138" name="Google Shape;138;p22"/>
          <p:cNvPicPr preferRelativeResize="0"/>
          <p:nvPr/>
        </p:nvPicPr>
        <p:blipFill>
          <a:blip r:embed="rId4">
            <a:alphaModFix/>
          </a:blip>
          <a:stretch>
            <a:fillRect/>
          </a:stretch>
        </p:blipFill>
        <p:spPr>
          <a:xfrm rot="7530347">
            <a:off x="3780610" y="3376844"/>
            <a:ext cx="1352308" cy="15285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 Create a buffer for yourself </a:t>
            </a:r>
            <a:endParaRPr/>
          </a:p>
        </p:txBody>
      </p:sp>
      <p:sp>
        <p:nvSpPr>
          <p:cNvPr id="144" name="Google Shape;144;p23"/>
          <p:cNvSpPr txBox="1"/>
          <p:nvPr>
            <p:ph idx="1" type="body"/>
          </p:nvPr>
        </p:nvSpPr>
        <p:spPr>
          <a:xfrm>
            <a:off x="464100" y="1658100"/>
            <a:ext cx="3999900" cy="3076200"/>
          </a:xfrm>
          <a:prstGeom prst="rect">
            <a:avLst/>
          </a:prstGeom>
        </p:spPr>
        <p:txBody>
          <a:bodyPr anchorCtr="0" anchor="t" bIns="91425" lIns="91425" spcFirstLastPara="1" rIns="91425" wrap="square" tIns="91425">
            <a:noAutofit/>
          </a:bodyPr>
          <a:lstStyle/>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Don’t let unexpected expenses catch you off-guard</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Set aside a little bit of money each month for “</a:t>
            </a:r>
            <a:r>
              <a:rPr lang="en" sz="1350">
                <a:solidFill>
                  <a:srgbClr val="000000"/>
                </a:solidFill>
                <a:latin typeface="Merriweather"/>
                <a:ea typeface="Merriweather"/>
                <a:cs typeface="Merriweather"/>
                <a:sym typeface="Merriweather"/>
              </a:rPr>
              <a:t>miscellaneous” items</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As things come up, (as they always do) having a buffer means you won’t have to take from areas of your budget that you’ve already planned for</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If your “buffer” is repeatedly too small, consider increasing it for next month  </a:t>
            </a:r>
            <a:endParaRPr sz="1350">
              <a:solidFill>
                <a:srgbClr val="000000"/>
              </a:solidFill>
              <a:latin typeface="Merriweather"/>
              <a:ea typeface="Merriweather"/>
              <a:cs typeface="Merriweather"/>
              <a:sym typeface="Merriweather"/>
            </a:endParaRPr>
          </a:p>
        </p:txBody>
      </p:sp>
      <p:pic>
        <p:nvPicPr>
          <p:cNvPr id="145" name="Google Shape;145;p23"/>
          <p:cNvPicPr preferRelativeResize="0"/>
          <p:nvPr/>
        </p:nvPicPr>
        <p:blipFill>
          <a:blip r:embed="rId3">
            <a:alphaModFix/>
          </a:blip>
          <a:stretch>
            <a:fillRect/>
          </a:stretch>
        </p:blipFill>
        <p:spPr>
          <a:xfrm>
            <a:off x="5427425" y="1692550"/>
            <a:ext cx="2862525" cy="2770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4787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#9: Be aware of the “budget busters” </a:t>
            </a:r>
            <a:endParaRPr/>
          </a:p>
        </p:txBody>
      </p:sp>
      <p:sp>
        <p:nvSpPr>
          <p:cNvPr id="151" name="Google Shape;151;p24"/>
          <p:cNvSpPr txBox="1"/>
          <p:nvPr>
            <p:ph idx="1" type="body"/>
          </p:nvPr>
        </p:nvSpPr>
        <p:spPr>
          <a:xfrm>
            <a:off x="311700" y="1886700"/>
            <a:ext cx="3999900" cy="3076200"/>
          </a:xfrm>
          <a:prstGeom prst="rect">
            <a:avLst/>
          </a:prstGeom>
        </p:spPr>
        <p:txBody>
          <a:bodyPr anchorCtr="0" anchor="t" bIns="91425" lIns="91425" spcFirstLastPara="1" rIns="91425" wrap="square" tIns="91425">
            <a:noAutofit/>
          </a:bodyPr>
          <a:lstStyle/>
          <a:p>
            <a:pPr indent="-311150" lvl="0" marL="457200" rtl="0" algn="l">
              <a:spcBef>
                <a:spcPts val="10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Parking tickets</a:t>
            </a:r>
            <a:endParaRPr>
              <a:solidFill>
                <a:srgbClr val="000000"/>
              </a:solidFill>
              <a:latin typeface="Merriweather"/>
              <a:ea typeface="Merriweather"/>
              <a:cs typeface="Merriweather"/>
              <a:sym typeface="Merriweather"/>
            </a:endParaRPr>
          </a:p>
          <a:p>
            <a:pPr indent="-311150" lvl="0" marL="457200" rtl="0" algn="l">
              <a:spcBef>
                <a:spcPts val="10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Dropping a course after refund date</a:t>
            </a:r>
            <a:endParaRPr>
              <a:solidFill>
                <a:srgbClr val="000000"/>
              </a:solidFill>
              <a:latin typeface="Merriweather"/>
              <a:ea typeface="Merriweather"/>
              <a:cs typeface="Merriweather"/>
              <a:sym typeface="Merriweather"/>
            </a:endParaRPr>
          </a:p>
          <a:p>
            <a:pPr indent="-311150" lvl="0" marL="457200" rtl="0" algn="l">
              <a:spcBef>
                <a:spcPts val="10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Overdraft charges</a:t>
            </a:r>
            <a:endParaRPr>
              <a:solidFill>
                <a:srgbClr val="000000"/>
              </a:solidFill>
              <a:latin typeface="Merriweather"/>
              <a:ea typeface="Merriweather"/>
              <a:cs typeface="Merriweather"/>
              <a:sym typeface="Merriweather"/>
            </a:endParaRPr>
          </a:p>
          <a:p>
            <a:pPr indent="-311150" lvl="0" marL="457200" rtl="0" algn="l">
              <a:spcBef>
                <a:spcPts val="10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Late charges</a:t>
            </a:r>
            <a:endParaRPr>
              <a:solidFill>
                <a:srgbClr val="000000"/>
              </a:solidFill>
              <a:latin typeface="Merriweather"/>
              <a:ea typeface="Merriweather"/>
              <a:cs typeface="Merriweather"/>
              <a:sym typeface="Merriweather"/>
            </a:endParaRPr>
          </a:p>
          <a:p>
            <a:pPr indent="-311150" lvl="0" marL="457200" rtl="0" algn="l">
              <a:spcBef>
                <a:spcPts val="10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Buying a meal plan and eating out instead</a:t>
            </a:r>
            <a:endParaRPr>
              <a:solidFill>
                <a:srgbClr val="000000"/>
              </a:solidFill>
              <a:latin typeface="Merriweather"/>
              <a:ea typeface="Merriweather"/>
              <a:cs typeface="Merriweather"/>
              <a:sym typeface="Merriweather"/>
            </a:endParaRPr>
          </a:p>
          <a:p>
            <a:pPr indent="-311150" lvl="0" marL="457200" rtl="0" algn="l">
              <a:spcBef>
                <a:spcPts val="10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ID card replacement fees</a:t>
            </a:r>
            <a:endParaRPr>
              <a:solidFill>
                <a:srgbClr val="000000"/>
              </a:solidFill>
              <a:latin typeface="Merriweather"/>
              <a:ea typeface="Merriweather"/>
              <a:cs typeface="Merriweather"/>
              <a:sym typeface="Merriweather"/>
            </a:endParaRPr>
          </a:p>
          <a:p>
            <a:pPr indent="-311150" lvl="0" marL="457200" rtl="0" algn="l">
              <a:spcBef>
                <a:spcPts val="1000"/>
              </a:spcBef>
              <a:spcAft>
                <a:spcPts val="1600"/>
              </a:spcAft>
              <a:buClr>
                <a:srgbClr val="000000"/>
              </a:buClr>
              <a:buSzPts val="1300"/>
              <a:buFont typeface="Merriweather"/>
              <a:buChar char="●"/>
            </a:pPr>
            <a:r>
              <a:rPr lang="en">
                <a:solidFill>
                  <a:srgbClr val="000000"/>
                </a:solidFill>
                <a:latin typeface="Merriweather"/>
                <a:ea typeface="Merriweather"/>
                <a:cs typeface="Merriweather"/>
                <a:sym typeface="Merriweather"/>
              </a:rPr>
              <a:t>Keeping up with the lifestyles of others</a:t>
            </a:r>
            <a:endParaRPr>
              <a:solidFill>
                <a:srgbClr val="000000"/>
              </a:solidFill>
            </a:endParaRPr>
          </a:p>
        </p:txBody>
      </p:sp>
      <p:sp>
        <p:nvSpPr>
          <p:cNvPr id="152" name="Google Shape;152;p24"/>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2800">
              <a:solidFill>
                <a:srgbClr val="1F2426"/>
              </a:solidFill>
              <a:latin typeface="Merriweather"/>
              <a:ea typeface="Merriweather"/>
              <a:cs typeface="Merriweather"/>
              <a:sym typeface="Merriweather"/>
            </a:endParaRPr>
          </a:p>
          <a:p>
            <a:pPr indent="0" lvl="0" marL="0" rtl="0" algn="l">
              <a:spcBef>
                <a:spcPts val="0"/>
              </a:spcBef>
              <a:spcAft>
                <a:spcPts val="1600"/>
              </a:spcAft>
              <a:buNone/>
            </a:pPr>
            <a:r>
              <a:t/>
            </a:r>
            <a:endParaRPr/>
          </a:p>
        </p:txBody>
      </p:sp>
      <p:sp>
        <p:nvSpPr>
          <p:cNvPr id="153" name="Google Shape;153;p24"/>
          <p:cNvSpPr txBox="1"/>
          <p:nvPr/>
        </p:nvSpPr>
        <p:spPr>
          <a:xfrm>
            <a:off x="319025" y="1488625"/>
            <a:ext cx="3999900" cy="53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50" u="sng">
                <a:latin typeface="Merriweather"/>
                <a:ea typeface="Merriweather"/>
                <a:cs typeface="Merriweather"/>
                <a:sym typeface="Merriweather"/>
              </a:rPr>
              <a:t>Try to avoid these expenses as best you can!</a:t>
            </a:r>
            <a:endParaRPr sz="1350" u="sng">
              <a:latin typeface="Merriweather"/>
              <a:ea typeface="Merriweather"/>
              <a:cs typeface="Merriweather"/>
              <a:sym typeface="Merriweather"/>
            </a:endParaRPr>
          </a:p>
        </p:txBody>
      </p:sp>
      <p:pic>
        <p:nvPicPr>
          <p:cNvPr id="154" name="Google Shape;154;p24"/>
          <p:cNvPicPr preferRelativeResize="0"/>
          <p:nvPr/>
        </p:nvPicPr>
        <p:blipFill>
          <a:blip r:embed="rId3">
            <a:alphaModFix/>
          </a:blip>
          <a:stretch>
            <a:fillRect/>
          </a:stretch>
        </p:blipFill>
        <p:spPr>
          <a:xfrm>
            <a:off x="4388050" y="1399425"/>
            <a:ext cx="1989149" cy="1989149"/>
          </a:xfrm>
          <a:prstGeom prst="rect">
            <a:avLst/>
          </a:prstGeom>
          <a:noFill/>
          <a:ln>
            <a:noFill/>
          </a:ln>
        </p:spPr>
      </p:pic>
      <p:pic>
        <p:nvPicPr>
          <p:cNvPr id="155" name="Google Shape;155;p24"/>
          <p:cNvPicPr preferRelativeResize="0"/>
          <p:nvPr/>
        </p:nvPicPr>
        <p:blipFill>
          <a:blip r:embed="rId4">
            <a:alphaModFix/>
          </a:blip>
          <a:stretch>
            <a:fillRect/>
          </a:stretch>
        </p:blipFill>
        <p:spPr>
          <a:xfrm>
            <a:off x="5717756" y="2907051"/>
            <a:ext cx="3350054" cy="2160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311700" y="2247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Find a method that works for you and stick to it! </a:t>
            </a:r>
            <a:endParaRPr/>
          </a:p>
        </p:txBody>
      </p:sp>
      <p:sp>
        <p:nvSpPr>
          <p:cNvPr id="161" name="Google Shape;161;p25"/>
          <p:cNvSpPr txBox="1"/>
          <p:nvPr>
            <p:ph idx="1" type="body"/>
          </p:nvPr>
        </p:nvSpPr>
        <p:spPr>
          <a:xfrm>
            <a:off x="311700" y="1505700"/>
            <a:ext cx="3999900" cy="152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000000"/>
                </a:solidFill>
                <a:latin typeface="Merriweather"/>
                <a:ea typeface="Merriweather"/>
                <a:cs typeface="Merriweather"/>
                <a:sym typeface="Merriweather"/>
              </a:rPr>
              <a:t>Pen and Paper/Calendar :</a:t>
            </a:r>
            <a:endParaRPr sz="1350">
              <a:solidFill>
                <a:srgbClr val="000000"/>
              </a:solidFill>
              <a:latin typeface="Merriweather"/>
              <a:ea typeface="Merriweather"/>
              <a:cs typeface="Merriweather"/>
              <a:sym typeface="Merriweather"/>
            </a:endParaRPr>
          </a:p>
          <a:p>
            <a:pPr indent="-311150" lvl="0" marL="457200" rtl="0" algn="l">
              <a:spcBef>
                <a:spcPts val="16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Use a calendar to write down the due dates for specific bills  </a:t>
            </a:r>
            <a:endParaRPr>
              <a:solidFill>
                <a:srgbClr val="000000"/>
              </a:solidFill>
              <a:latin typeface="Merriweather"/>
              <a:ea typeface="Merriweather"/>
              <a:cs typeface="Merriweather"/>
              <a:sym typeface="Merriweather"/>
            </a:endParaRPr>
          </a:p>
          <a:p>
            <a:pPr indent="-311150" lvl="0" marL="457200" rtl="0" algn="l">
              <a:spcBef>
                <a:spcPts val="16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Write down pay day dates and amounts</a:t>
            </a:r>
            <a:endParaRPr>
              <a:solidFill>
                <a:srgbClr val="000000"/>
              </a:solidFill>
              <a:latin typeface="Merriweather"/>
              <a:ea typeface="Merriweather"/>
              <a:cs typeface="Merriweather"/>
              <a:sym typeface="Merriweather"/>
            </a:endParaRPr>
          </a:p>
          <a:p>
            <a:pPr indent="-311150" lvl="0" marL="457200" rtl="0" algn="l">
              <a:spcBef>
                <a:spcPts val="1600"/>
              </a:spcBef>
              <a:spcAft>
                <a:spcPts val="1600"/>
              </a:spcAft>
              <a:buClr>
                <a:srgbClr val="000000"/>
              </a:buClr>
              <a:buSzPts val="1300"/>
              <a:buFont typeface="Merriweather"/>
              <a:buChar char="●"/>
            </a:pPr>
            <a:r>
              <a:rPr lang="en">
                <a:solidFill>
                  <a:srgbClr val="000000"/>
                </a:solidFill>
                <a:latin typeface="Merriweather"/>
                <a:ea typeface="Merriweather"/>
                <a:cs typeface="Merriweather"/>
                <a:sym typeface="Merriweather"/>
              </a:rPr>
              <a:t>Plan when to pay bills, and when $ will be left over for groceries and other expenses </a:t>
            </a:r>
            <a:endParaRPr>
              <a:solidFill>
                <a:srgbClr val="000000"/>
              </a:solidFill>
              <a:latin typeface="Merriweather"/>
              <a:ea typeface="Merriweather"/>
              <a:cs typeface="Merriweather"/>
              <a:sym typeface="Merriweather"/>
            </a:endParaRPr>
          </a:p>
        </p:txBody>
      </p:sp>
      <p:sp>
        <p:nvSpPr>
          <p:cNvPr id="162" name="Google Shape;162;p25"/>
          <p:cNvSpPr txBox="1"/>
          <p:nvPr>
            <p:ph idx="1" type="body"/>
          </p:nvPr>
        </p:nvSpPr>
        <p:spPr>
          <a:xfrm>
            <a:off x="4650675" y="1429500"/>
            <a:ext cx="3999900" cy="152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000000"/>
                </a:solidFill>
                <a:latin typeface="Merriweather"/>
                <a:ea typeface="Merriweather"/>
                <a:cs typeface="Merriweather"/>
                <a:sym typeface="Merriweather"/>
              </a:rPr>
              <a:t>Envelope :</a:t>
            </a:r>
            <a:endParaRPr sz="1350">
              <a:solidFill>
                <a:srgbClr val="000000"/>
              </a:solidFill>
              <a:latin typeface="Merriweather"/>
              <a:ea typeface="Merriweather"/>
              <a:cs typeface="Merriweather"/>
              <a:sym typeface="Merriweather"/>
            </a:endParaRPr>
          </a:p>
          <a:p>
            <a:pPr indent="-311150" lvl="0" marL="457200" rtl="0" algn="l">
              <a:spcBef>
                <a:spcPts val="16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Make separate envelopes for each spending category (Gas, groceries, etc.)</a:t>
            </a:r>
            <a:endParaRPr>
              <a:solidFill>
                <a:srgbClr val="000000"/>
              </a:solidFill>
              <a:latin typeface="Merriweather"/>
              <a:ea typeface="Merriweather"/>
              <a:cs typeface="Merriweather"/>
              <a:sym typeface="Merriweather"/>
            </a:endParaRPr>
          </a:p>
          <a:p>
            <a:pPr indent="-311150" lvl="0" marL="457200" rtl="0" algn="l">
              <a:spcBef>
                <a:spcPts val="16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Use cash from that envelope to make purchases. When the cash is gone, you are done making purchases in that category</a:t>
            </a:r>
            <a:endParaRPr>
              <a:solidFill>
                <a:srgbClr val="000000"/>
              </a:solidFill>
              <a:latin typeface="Merriweather"/>
              <a:ea typeface="Merriweather"/>
              <a:cs typeface="Merriweather"/>
              <a:sym typeface="Merriweather"/>
            </a:endParaRPr>
          </a:p>
          <a:p>
            <a:pPr indent="-311150" lvl="0" marL="457200" rtl="0" algn="l">
              <a:spcBef>
                <a:spcPts val="1000"/>
              </a:spcBef>
              <a:spcAft>
                <a:spcPts val="1600"/>
              </a:spcAft>
              <a:buClr>
                <a:srgbClr val="000000"/>
              </a:buClr>
              <a:buSzPts val="1300"/>
              <a:buFont typeface="Merriweather"/>
              <a:buChar char="●"/>
            </a:pPr>
            <a:r>
              <a:rPr lang="en">
                <a:solidFill>
                  <a:srgbClr val="000000"/>
                </a:solidFill>
                <a:latin typeface="Merriweather"/>
                <a:ea typeface="Merriweather"/>
                <a:cs typeface="Merriweather"/>
                <a:sym typeface="Merriweather"/>
              </a:rPr>
              <a:t>Adjust amounts as needed to manage your Spending Plan</a:t>
            </a:r>
            <a:endParaRPr>
              <a:solidFill>
                <a:srgbClr val="000000"/>
              </a:solidFill>
              <a:latin typeface="Merriweather"/>
              <a:ea typeface="Merriweather"/>
              <a:cs typeface="Merriweather"/>
              <a:sym typeface="Merriweather"/>
            </a:endParaRPr>
          </a:p>
        </p:txBody>
      </p:sp>
      <p:pic>
        <p:nvPicPr>
          <p:cNvPr id="163" name="Google Shape;163;p25"/>
          <p:cNvPicPr preferRelativeResize="0"/>
          <p:nvPr/>
        </p:nvPicPr>
        <p:blipFill>
          <a:blip r:embed="rId3">
            <a:alphaModFix/>
          </a:blip>
          <a:stretch>
            <a:fillRect/>
          </a:stretch>
        </p:blipFill>
        <p:spPr>
          <a:xfrm>
            <a:off x="7149575" y="3767700"/>
            <a:ext cx="1650986" cy="1301150"/>
          </a:xfrm>
          <a:prstGeom prst="rect">
            <a:avLst/>
          </a:prstGeom>
          <a:noFill/>
          <a:ln>
            <a:noFill/>
          </a:ln>
        </p:spPr>
      </p:pic>
      <p:pic>
        <p:nvPicPr>
          <p:cNvPr id="164" name="Google Shape;164;p25"/>
          <p:cNvPicPr preferRelativeResize="0"/>
          <p:nvPr/>
        </p:nvPicPr>
        <p:blipFill>
          <a:blip r:embed="rId4">
            <a:alphaModFix/>
          </a:blip>
          <a:stretch>
            <a:fillRect/>
          </a:stretch>
        </p:blipFill>
        <p:spPr>
          <a:xfrm>
            <a:off x="2285050" y="3261300"/>
            <a:ext cx="2102749" cy="21027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311725" y="1961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cont. : If one method doesn’t work, try another :)</a:t>
            </a:r>
            <a:endParaRPr/>
          </a:p>
        </p:txBody>
      </p:sp>
      <p:sp>
        <p:nvSpPr>
          <p:cNvPr id="170" name="Google Shape;170;p2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50">
                <a:solidFill>
                  <a:srgbClr val="000000"/>
                </a:solidFill>
                <a:latin typeface="Merriweather"/>
                <a:ea typeface="Merriweather"/>
                <a:cs typeface="Merriweather"/>
                <a:sym typeface="Merriweather"/>
              </a:rPr>
              <a:t>Using Spreadsheets (Excel) :</a:t>
            </a:r>
            <a:endParaRPr sz="1350">
              <a:solidFill>
                <a:srgbClr val="000000"/>
              </a:solidFill>
              <a:latin typeface="Merriweather"/>
              <a:ea typeface="Merriweather"/>
              <a:cs typeface="Merriweather"/>
              <a:sym typeface="Merriweather"/>
            </a:endParaRPr>
          </a:p>
          <a:p>
            <a:pPr indent="-311150" lvl="0" marL="457200" rtl="0" algn="l">
              <a:spcBef>
                <a:spcPts val="10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Easy to organize and format</a:t>
            </a:r>
            <a:endParaRPr>
              <a:solidFill>
                <a:srgbClr val="000000"/>
              </a:solidFill>
              <a:latin typeface="Merriweather"/>
              <a:ea typeface="Merriweather"/>
              <a:cs typeface="Merriweather"/>
              <a:sym typeface="Merriweather"/>
            </a:endParaRPr>
          </a:p>
          <a:p>
            <a:pPr indent="-311150" lvl="0" marL="457200" rtl="0" algn="l">
              <a:spcBef>
                <a:spcPts val="16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Stays in one place</a:t>
            </a:r>
            <a:endParaRPr>
              <a:solidFill>
                <a:srgbClr val="000000"/>
              </a:solidFill>
              <a:latin typeface="Merriweather"/>
              <a:ea typeface="Merriweather"/>
              <a:cs typeface="Merriweather"/>
              <a:sym typeface="Merriweather"/>
            </a:endParaRPr>
          </a:p>
          <a:p>
            <a:pPr indent="-311150" lvl="0" marL="457200" rtl="0" algn="l">
              <a:spcBef>
                <a:spcPts val="1600"/>
              </a:spcBef>
              <a:spcAft>
                <a:spcPts val="1600"/>
              </a:spcAft>
              <a:buClr>
                <a:srgbClr val="000000"/>
              </a:buClr>
              <a:buSzPts val="1300"/>
              <a:buFont typeface="Merriweather"/>
              <a:buChar char="●"/>
            </a:pPr>
            <a:r>
              <a:rPr lang="en">
                <a:solidFill>
                  <a:srgbClr val="000000"/>
                </a:solidFill>
                <a:latin typeface="Merriweather"/>
                <a:ea typeface="Merriweather"/>
                <a:cs typeface="Merriweather"/>
                <a:sym typeface="Merriweather"/>
              </a:rPr>
              <a:t>Requires regular updating </a:t>
            </a:r>
            <a:endParaRPr>
              <a:solidFill>
                <a:srgbClr val="000000"/>
              </a:solidFill>
            </a:endParaRPr>
          </a:p>
        </p:txBody>
      </p:sp>
      <p:sp>
        <p:nvSpPr>
          <p:cNvPr id="171" name="Google Shape;171;p26"/>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50">
                <a:solidFill>
                  <a:srgbClr val="000000"/>
                </a:solidFill>
                <a:latin typeface="Merriweather"/>
                <a:ea typeface="Merriweather"/>
                <a:cs typeface="Merriweather"/>
                <a:sym typeface="Merriweather"/>
              </a:rPr>
              <a:t>Electronically/Online : </a:t>
            </a:r>
            <a:endParaRPr sz="1350">
              <a:solidFill>
                <a:srgbClr val="000000"/>
              </a:solidFill>
              <a:latin typeface="Merriweather"/>
              <a:ea typeface="Merriweather"/>
              <a:cs typeface="Merriweather"/>
              <a:sym typeface="Merriweather"/>
            </a:endParaRPr>
          </a:p>
          <a:p>
            <a:pPr indent="-311150" lvl="0" marL="457200" rtl="0" algn="l">
              <a:lnSpc>
                <a:spcPct val="100000"/>
              </a:lnSpc>
              <a:spcBef>
                <a:spcPts val="10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Automatic updates, and all in your mobile device</a:t>
            </a:r>
            <a:endParaRPr>
              <a:solidFill>
                <a:srgbClr val="000000"/>
              </a:solidFill>
              <a:latin typeface="Merriweather"/>
              <a:ea typeface="Merriweather"/>
              <a:cs typeface="Merriweather"/>
              <a:sym typeface="Merriweather"/>
            </a:endParaRPr>
          </a:p>
          <a:p>
            <a:pPr indent="-311150" lvl="0" marL="457200" rtl="0" algn="l">
              <a:lnSpc>
                <a:spcPct val="100000"/>
              </a:lnSpc>
              <a:spcBef>
                <a:spcPts val="10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Some versions are paid, but most are free</a:t>
            </a:r>
            <a:endParaRPr>
              <a:solidFill>
                <a:srgbClr val="000000"/>
              </a:solidFill>
              <a:latin typeface="Merriweather"/>
              <a:ea typeface="Merriweather"/>
              <a:cs typeface="Merriweather"/>
              <a:sym typeface="Merriweather"/>
            </a:endParaRPr>
          </a:p>
          <a:p>
            <a:pPr indent="-311150" lvl="0" marL="457200" rtl="0" algn="l">
              <a:lnSpc>
                <a:spcPct val="100000"/>
              </a:lnSpc>
              <a:spcBef>
                <a:spcPts val="1000"/>
              </a:spcBef>
              <a:spcAft>
                <a:spcPts val="0"/>
              </a:spcAft>
              <a:buClr>
                <a:srgbClr val="000000"/>
              </a:buClr>
              <a:buSzPts val="1300"/>
              <a:buFont typeface="Merriweather"/>
              <a:buChar char="●"/>
            </a:pPr>
            <a:r>
              <a:rPr lang="en">
                <a:solidFill>
                  <a:srgbClr val="000000"/>
                </a:solidFill>
                <a:latin typeface="Merriweather"/>
                <a:ea typeface="Merriweather"/>
                <a:cs typeface="Merriweather"/>
                <a:sym typeface="Merriweather"/>
              </a:rPr>
              <a:t>More of a passive method, but gives good detail</a:t>
            </a:r>
            <a:endParaRPr>
              <a:solidFill>
                <a:srgbClr val="000000"/>
              </a:solidFill>
              <a:latin typeface="Merriweather"/>
              <a:ea typeface="Merriweather"/>
              <a:cs typeface="Merriweather"/>
              <a:sym typeface="Merriweather"/>
            </a:endParaRPr>
          </a:p>
        </p:txBody>
      </p:sp>
      <p:pic>
        <p:nvPicPr>
          <p:cNvPr id="172" name="Google Shape;172;p26"/>
          <p:cNvPicPr preferRelativeResize="0"/>
          <p:nvPr/>
        </p:nvPicPr>
        <p:blipFill>
          <a:blip r:embed="rId3">
            <a:alphaModFix/>
          </a:blip>
          <a:stretch>
            <a:fillRect/>
          </a:stretch>
        </p:blipFill>
        <p:spPr>
          <a:xfrm>
            <a:off x="4623238" y="3376348"/>
            <a:ext cx="4418226" cy="1646800"/>
          </a:xfrm>
          <a:prstGeom prst="rect">
            <a:avLst/>
          </a:prstGeom>
          <a:noFill/>
          <a:ln>
            <a:noFill/>
          </a:ln>
        </p:spPr>
      </p:pic>
      <p:pic>
        <p:nvPicPr>
          <p:cNvPr id="173" name="Google Shape;173;p26"/>
          <p:cNvPicPr preferRelativeResize="0"/>
          <p:nvPr/>
        </p:nvPicPr>
        <p:blipFill>
          <a:blip r:embed="rId4">
            <a:alphaModFix/>
          </a:blip>
          <a:stretch>
            <a:fillRect/>
          </a:stretch>
        </p:blipFill>
        <p:spPr>
          <a:xfrm>
            <a:off x="469500" y="2866151"/>
            <a:ext cx="3657925" cy="2385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148600" y="139077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1F2426"/>
                </a:solidFill>
              </a:rPr>
              <a:t>...Come visit us at the </a:t>
            </a:r>
            <a:r>
              <a:rPr i="1" lang="en" sz="2400">
                <a:solidFill>
                  <a:srgbClr val="1F2426"/>
                </a:solidFill>
              </a:rPr>
              <a:t>Financial Wellness Center</a:t>
            </a:r>
            <a:r>
              <a:rPr lang="en" sz="1900">
                <a:solidFill>
                  <a:srgbClr val="1F2426"/>
                </a:solidFill>
              </a:rPr>
              <a:t>! </a:t>
            </a:r>
            <a:r>
              <a:rPr lang="en" sz="1600">
                <a:solidFill>
                  <a:srgbClr val="1F2426"/>
                </a:solidFill>
              </a:rPr>
              <a:t>(virtually for now)</a:t>
            </a:r>
            <a:r>
              <a:rPr lang="en" sz="1900" u="sng">
                <a:solidFill>
                  <a:srgbClr val="1F2426"/>
                </a:solidFill>
              </a:rPr>
              <a:t> </a:t>
            </a:r>
            <a:endParaRPr sz="1900" u="sng">
              <a:solidFill>
                <a:srgbClr val="1F2426"/>
              </a:solidFill>
            </a:endParaRPr>
          </a:p>
        </p:txBody>
      </p:sp>
      <p:sp>
        <p:nvSpPr>
          <p:cNvPr id="179" name="Google Shape;179;p27"/>
          <p:cNvSpPr txBox="1"/>
          <p:nvPr/>
        </p:nvSpPr>
        <p:spPr>
          <a:xfrm>
            <a:off x="272325" y="406325"/>
            <a:ext cx="8637600" cy="6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Merriweather"/>
                <a:ea typeface="Merriweather"/>
                <a:cs typeface="Merriweather"/>
                <a:sym typeface="Merriweather"/>
              </a:rPr>
              <a:t>Want to learn more?...</a:t>
            </a:r>
            <a:endParaRPr sz="2100">
              <a:solidFill>
                <a:schemeClr val="lt1"/>
              </a:solidFill>
              <a:latin typeface="Roboto"/>
              <a:ea typeface="Roboto"/>
              <a:cs typeface="Roboto"/>
              <a:sym typeface="Roboto"/>
            </a:endParaRPr>
          </a:p>
        </p:txBody>
      </p:sp>
      <p:sp>
        <p:nvSpPr>
          <p:cNvPr id="180" name="Google Shape;180;p27"/>
          <p:cNvSpPr txBox="1"/>
          <p:nvPr/>
        </p:nvSpPr>
        <p:spPr>
          <a:xfrm>
            <a:off x="148600" y="2014475"/>
            <a:ext cx="8834100" cy="2829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Competent and confidential financial counseling services for students covering topics such as </a:t>
            </a:r>
            <a:r>
              <a:rPr i="1" lang="en">
                <a:latin typeface="Merriweather"/>
                <a:ea typeface="Merriweather"/>
                <a:cs typeface="Merriweather"/>
                <a:sym typeface="Merriweather"/>
              </a:rPr>
              <a:t>Scholarships</a:t>
            </a:r>
            <a:r>
              <a:rPr lang="en">
                <a:latin typeface="Merriweather"/>
                <a:ea typeface="Merriweather"/>
                <a:cs typeface="Merriweather"/>
                <a:sym typeface="Merriweather"/>
              </a:rPr>
              <a:t>, </a:t>
            </a:r>
            <a:r>
              <a:rPr i="1" lang="en">
                <a:latin typeface="Merriweather"/>
                <a:ea typeface="Merriweather"/>
                <a:cs typeface="Merriweather"/>
                <a:sym typeface="Merriweather"/>
              </a:rPr>
              <a:t>Paying for school</a:t>
            </a:r>
            <a:r>
              <a:rPr lang="en">
                <a:latin typeface="Merriweather"/>
                <a:ea typeface="Merriweather"/>
                <a:cs typeface="Merriweather"/>
                <a:sym typeface="Merriweather"/>
              </a:rPr>
              <a:t>, </a:t>
            </a:r>
            <a:r>
              <a:rPr i="1" lang="en">
                <a:latin typeface="Merriweather"/>
                <a:ea typeface="Merriweather"/>
                <a:cs typeface="Merriweather"/>
                <a:sym typeface="Merriweather"/>
              </a:rPr>
              <a:t>Credit</a:t>
            </a:r>
            <a:r>
              <a:rPr lang="en">
                <a:latin typeface="Merriweather"/>
                <a:ea typeface="Merriweather"/>
                <a:cs typeface="Merriweather"/>
                <a:sym typeface="Merriweather"/>
              </a:rPr>
              <a:t>, </a:t>
            </a:r>
            <a:r>
              <a:rPr i="1" lang="en">
                <a:latin typeface="Merriweather"/>
                <a:ea typeface="Merriweather"/>
                <a:cs typeface="Merriweather"/>
                <a:sym typeface="Merriweather"/>
              </a:rPr>
              <a:t>Taxes</a:t>
            </a:r>
            <a:r>
              <a:rPr lang="en">
                <a:latin typeface="Merriweather"/>
                <a:ea typeface="Merriweather"/>
                <a:cs typeface="Merriweather"/>
                <a:sym typeface="Merriweather"/>
              </a:rPr>
              <a:t>,</a:t>
            </a:r>
            <a:r>
              <a:rPr i="1" lang="en">
                <a:latin typeface="Merriweather"/>
                <a:ea typeface="Merriweather"/>
                <a:cs typeface="Merriweather"/>
                <a:sym typeface="Merriweather"/>
              </a:rPr>
              <a:t> Student loans + more</a:t>
            </a:r>
            <a:r>
              <a:rPr lang="en">
                <a:latin typeface="Merriweather"/>
                <a:ea typeface="Merriweather"/>
                <a:cs typeface="Merriweather"/>
                <a:sym typeface="Merriweather"/>
              </a:rPr>
              <a:t>)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See our website for more details (</a:t>
            </a:r>
            <a:r>
              <a:rPr lang="en" sz="1300" u="sng">
                <a:solidFill>
                  <a:schemeClr val="hlink"/>
                </a:solidFill>
                <a:hlinkClick r:id="rId3"/>
              </a:rPr>
              <a:t>https://financialwellness.utah.edu/</a:t>
            </a:r>
            <a:r>
              <a:rPr lang="en">
                <a:latin typeface="Merriweather"/>
                <a:ea typeface="Merriweather"/>
                <a:cs typeface="Merriweather"/>
                <a:sym typeface="Merriweather"/>
              </a:rPr>
              <a:t>)</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317500" lvl="0" marL="457200" rtl="0" algn="l">
              <a:spcBef>
                <a:spcPts val="0"/>
              </a:spcBef>
              <a:spcAft>
                <a:spcPts val="0"/>
              </a:spcAft>
              <a:buSzPts val="1400"/>
              <a:buFont typeface="Merriweather"/>
              <a:buChar char="❖"/>
            </a:pPr>
            <a:r>
              <a:rPr lang="en">
                <a:latin typeface="Merriweather"/>
                <a:ea typeface="Merriweather"/>
                <a:cs typeface="Merriweather"/>
                <a:sym typeface="Merriweather"/>
              </a:rPr>
              <a:t>Open Monday-Friday from 8am - 5pm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rPr b="1" lang="en">
                <a:latin typeface="Merriweather"/>
                <a:ea typeface="Merriweather"/>
                <a:cs typeface="Merriweather"/>
                <a:sym typeface="Merriweather"/>
              </a:rPr>
              <a:t>Contact:</a:t>
            </a:r>
            <a:r>
              <a:rPr lang="en">
                <a:latin typeface="Merriweather"/>
                <a:ea typeface="Merriweather"/>
                <a:cs typeface="Merriweather"/>
                <a:sym typeface="Merriweather"/>
              </a:rPr>
              <a:t>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Email: pmmc@sa.utah.edu</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Phone: 801-585-7359</a:t>
            </a:r>
            <a:endParaRPr>
              <a:latin typeface="Merriweather"/>
              <a:ea typeface="Merriweather"/>
              <a:cs typeface="Merriweather"/>
              <a:sym typeface="Merriweather"/>
            </a:endParaRPr>
          </a:p>
          <a:p>
            <a:pPr indent="0" lvl="0" marL="0" rtl="0" algn="l">
              <a:spcBef>
                <a:spcPts val="0"/>
              </a:spcBef>
              <a:spcAft>
                <a:spcPts val="0"/>
              </a:spcAft>
              <a:buNone/>
            </a:pPr>
            <a:r>
              <a:rPr lang="en">
                <a:latin typeface="Merriweather"/>
                <a:ea typeface="Merriweather"/>
                <a:cs typeface="Merriweather"/>
                <a:sym typeface="Merriweather"/>
              </a:rPr>
              <a:t>Website: Financialwellness.utah.edu</a:t>
            </a:r>
            <a:endParaRPr>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66666"/>
        </a:solidFill>
      </p:bgPr>
    </p:bg>
    <p:spTree>
      <p:nvGrpSpPr>
        <p:cNvPr id="184" name="Shape 184"/>
        <p:cNvGrpSpPr/>
        <p:nvPr/>
      </p:nvGrpSpPr>
      <p:grpSpPr>
        <a:xfrm>
          <a:off x="0" y="0"/>
          <a:ext cx="0" cy="0"/>
          <a:chOff x="0" y="0"/>
          <a:chExt cx="0" cy="0"/>
        </a:xfrm>
      </p:grpSpPr>
      <p:pic>
        <p:nvPicPr>
          <p:cNvPr id="185" name="Google Shape;185;p28"/>
          <p:cNvPicPr preferRelativeResize="0"/>
          <p:nvPr/>
        </p:nvPicPr>
        <p:blipFill>
          <a:blip r:embed="rId3">
            <a:alphaModFix/>
          </a:blip>
          <a:stretch>
            <a:fillRect/>
          </a:stretch>
        </p:blipFill>
        <p:spPr>
          <a:xfrm>
            <a:off x="1707461" y="0"/>
            <a:ext cx="2262129" cy="5143499"/>
          </a:xfrm>
          <a:prstGeom prst="rect">
            <a:avLst/>
          </a:prstGeom>
          <a:noFill/>
          <a:ln>
            <a:noFill/>
          </a:ln>
        </p:spPr>
      </p:pic>
      <p:pic>
        <p:nvPicPr>
          <p:cNvPr id="186" name="Google Shape;186;p28"/>
          <p:cNvPicPr preferRelativeResize="0"/>
          <p:nvPr/>
        </p:nvPicPr>
        <p:blipFill>
          <a:blip r:embed="rId4">
            <a:alphaModFix/>
          </a:blip>
          <a:stretch>
            <a:fillRect/>
          </a:stretch>
        </p:blipFill>
        <p:spPr>
          <a:xfrm>
            <a:off x="5312443" y="0"/>
            <a:ext cx="2277565"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9"/>
          <p:cNvSpPr txBox="1"/>
          <p:nvPr>
            <p:ph type="title"/>
          </p:nvPr>
        </p:nvSpPr>
        <p:spPr>
          <a:xfrm>
            <a:off x="311675" y="265200"/>
            <a:ext cx="51762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Electronic Options</a:t>
            </a:r>
            <a:endParaRPr/>
          </a:p>
          <a:p>
            <a:pPr indent="0" lvl="0" marL="0" rtl="0" algn="l">
              <a:spcBef>
                <a:spcPts val="0"/>
              </a:spcBef>
              <a:spcAft>
                <a:spcPts val="0"/>
              </a:spcAft>
              <a:buNone/>
            </a:pPr>
            <a:r>
              <a:rPr lang="en" sz="1700" u="sng">
                <a:solidFill>
                  <a:schemeClr val="hlink"/>
                </a:solidFill>
                <a:latin typeface="Arial"/>
                <a:ea typeface="Arial"/>
                <a:cs typeface="Arial"/>
                <a:sym typeface="Arial"/>
                <a:hlinkClick r:id="rId3"/>
              </a:rPr>
              <a:t>https://www.mint.com/</a:t>
            </a:r>
            <a:r>
              <a:rPr lang="en" sz="3300"/>
              <a:t>,</a:t>
            </a:r>
            <a:r>
              <a:rPr lang="en" sz="1700" u="sng">
                <a:solidFill>
                  <a:schemeClr val="hlink"/>
                </a:solidFill>
                <a:latin typeface="Arial"/>
                <a:ea typeface="Arial"/>
                <a:cs typeface="Arial"/>
                <a:sym typeface="Arial"/>
                <a:hlinkClick r:id="rId4"/>
              </a:rPr>
              <a:t>https://www.savology.com/</a:t>
            </a:r>
            <a:r>
              <a:rPr lang="en" sz="3300"/>
              <a:t>,</a:t>
            </a:r>
            <a:r>
              <a:rPr lang="en" sz="1700" u="sng">
                <a:solidFill>
                  <a:schemeClr val="hlink"/>
                </a:solidFill>
                <a:latin typeface="Arial"/>
                <a:ea typeface="Arial"/>
                <a:cs typeface="Arial"/>
                <a:sym typeface="Arial"/>
                <a:hlinkClick r:id="rId5"/>
              </a:rPr>
              <a:t>https://moneystrands.com/</a:t>
            </a:r>
            <a:r>
              <a:rPr lang="en" sz="3300"/>
              <a:t>,</a:t>
            </a:r>
            <a:r>
              <a:rPr lang="en" sz="1700" u="sng">
                <a:solidFill>
                  <a:schemeClr val="hlink"/>
                </a:solidFill>
                <a:latin typeface="Arial"/>
                <a:ea typeface="Arial"/>
                <a:cs typeface="Arial"/>
                <a:sym typeface="Arial"/>
                <a:hlinkClick r:id="rId6"/>
              </a:rPr>
              <a:t>https://www.budgetsimple.com/</a:t>
            </a:r>
            <a:r>
              <a:rPr lang="en" sz="3300"/>
              <a:t>, </a:t>
            </a:r>
            <a:r>
              <a:rPr lang="en" sz="1700" u="sng">
                <a:solidFill>
                  <a:schemeClr val="hlink"/>
                </a:solidFill>
                <a:latin typeface="Arial"/>
                <a:ea typeface="Arial"/>
                <a:cs typeface="Arial"/>
                <a:sym typeface="Arial"/>
                <a:hlinkClick r:id="rId7"/>
              </a:rPr>
              <a:t>https://www.personalcapital.com/</a:t>
            </a:r>
            <a:r>
              <a:rPr lang="en" sz="3300"/>
              <a:t>, </a:t>
            </a:r>
            <a:r>
              <a:rPr lang="en" sz="1700"/>
              <a:t>and more!</a:t>
            </a:r>
            <a:endParaRPr sz="100"/>
          </a:p>
        </p:txBody>
      </p:sp>
      <p:pic>
        <p:nvPicPr>
          <p:cNvPr id="192" name="Google Shape;192;p29"/>
          <p:cNvPicPr preferRelativeResize="0"/>
          <p:nvPr/>
        </p:nvPicPr>
        <p:blipFill>
          <a:blip r:embed="rId8">
            <a:alphaModFix/>
          </a:blip>
          <a:stretch>
            <a:fillRect/>
          </a:stretch>
        </p:blipFill>
        <p:spPr>
          <a:xfrm>
            <a:off x="700075" y="3735300"/>
            <a:ext cx="3022874" cy="927725"/>
          </a:xfrm>
          <a:prstGeom prst="rect">
            <a:avLst/>
          </a:prstGeom>
          <a:noFill/>
          <a:ln>
            <a:noFill/>
          </a:ln>
        </p:spPr>
      </p:pic>
      <p:pic>
        <p:nvPicPr>
          <p:cNvPr id="193" name="Google Shape;193;p29"/>
          <p:cNvPicPr preferRelativeResize="0"/>
          <p:nvPr/>
        </p:nvPicPr>
        <p:blipFill>
          <a:blip r:embed="rId9">
            <a:alphaModFix/>
          </a:blip>
          <a:stretch>
            <a:fillRect/>
          </a:stretch>
        </p:blipFill>
        <p:spPr>
          <a:xfrm>
            <a:off x="6853225" y="1470775"/>
            <a:ext cx="2174050" cy="2174050"/>
          </a:xfrm>
          <a:prstGeom prst="rect">
            <a:avLst/>
          </a:prstGeom>
          <a:noFill/>
          <a:ln>
            <a:noFill/>
          </a:ln>
        </p:spPr>
      </p:pic>
      <p:pic>
        <p:nvPicPr>
          <p:cNvPr id="194" name="Google Shape;194;p29"/>
          <p:cNvPicPr preferRelativeResize="0"/>
          <p:nvPr/>
        </p:nvPicPr>
        <p:blipFill>
          <a:blip r:embed="rId10">
            <a:alphaModFix/>
          </a:blip>
          <a:stretch>
            <a:fillRect/>
          </a:stretch>
        </p:blipFill>
        <p:spPr>
          <a:xfrm>
            <a:off x="4153224" y="3721025"/>
            <a:ext cx="4252899" cy="927725"/>
          </a:xfrm>
          <a:prstGeom prst="rect">
            <a:avLst/>
          </a:prstGeom>
          <a:noFill/>
          <a:ln>
            <a:noFill/>
          </a:ln>
        </p:spPr>
      </p:pic>
      <p:pic>
        <p:nvPicPr>
          <p:cNvPr id="195" name="Google Shape;195;p29"/>
          <p:cNvPicPr preferRelativeResize="0"/>
          <p:nvPr/>
        </p:nvPicPr>
        <p:blipFill>
          <a:blip r:embed="rId11">
            <a:alphaModFix/>
          </a:blip>
          <a:stretch>
            <a:fillRect/>
          </a:stretch>
        </p:blipFill>
        <p:spPr>
          <a:xfrm>
            <a:off x="5187925" y="215325"/>
            <a:ext cx="3708102" cy="1194200"/>
          </a:xfrm>
          <a:prstGeom prst="rect">
            <a:avLst/>
          </a:prstGeom>
          <a:noFill/>
          <a:ln>
            <a:noFill/>
          </a:ln>
        </p:spPr>
      </p:pic>
      <p:pic>
        <p:nvPicPr>
          <p:cNvPr id="196" name="Google Shape;196;p29"/>
          <p:cNvPicPr preferRelativeResize="0"/>
          <p:nvPr/>
        </p:nvPicPr>
        <p:blipFill>
          <a:blip r:embed="rId12">
            <a:alphaModFix/>
          </a:blip>
          <a:stretch>
            <a:fillRect/>
          </a:stretch>
        </p:blipFill>
        <p:spPr>
          <a:xfrm>
            <a:off x="5758400" y="3021450"/>
            <a:ext cx="790025" cy="790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311675" y="722400"/>
            <a:ext cx="6247800" cy="354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Envelope Budget</a:t>
            </a:r>
            <a:endParaRPr/>
          </a:p>
          <a:p>
            <a:pPr indent="0" lvl="0" marL="0" rtl="0" algn="l">
              <a:spcBef>
                <a:spcPts val="0"/>
              </a:spcBef>
              <a:spcAft>
                <a:spcPts val="0"/>
              </a:spcAft>
              <a:buNone/>
            </a:pPr>
            <a:r>
              <a:rPr lang="en" sz="2000" u="sng">
                <a:solidFill>
                  <a:schemeClr val="hlink"/>
                </a:solidFill>
                <a:hlinkClick r:id="rId3"/>
              </a:rPr>
              <a:t>https://youtu.be/VCr-54OH7IY</a:t>
            </a:r>
            <a:r>
              <a:rPr lang="en" sz="2600"/>
              <a:t> </a:t>
            </a: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1"/>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The Calendar Budget </a:t>
            </a:r>
            <a:r>
              <a:rPr lang="en" sz="2000" u="sng">
                <a:solidFill>
                  <a:schemeClr val="hlink"/>
                </a:solidFill>
                <a:latin typeface="Arial"/>
                <a:ea typeface="Arial"/>
                <a:cs typeface="Arial"/>
                <a:sym typeface="Arial"/>
                <a:hlinkClick r:id="rId3"/>
              </a:rPr>
              <a:t>https://budgetbypaycheck.com/bm_video/video-three-budget-calendar/</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9400"/>
            <a:ext cx="8520600" cy="6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Even though it can be stressful, don’t forget to laugh. </a:t>
            </a:r>
            <a:r>
              <a:rPr lang="en"/>
              <a:t>Budgeting should be fun! </a:t>
            </a:r>
            <a:endParaRPr/>
          </a:p>
        </p:txBody>
      </p:sp>
      <p:pic>
        <p:nvPicPr>
          <p:cNvPr id="73" name="Google Shape;73;p14" title="Saturday Night Live Debt Skit.mp4">
            <a:hlinkClick r:id="rId3"/>
          </p:cNvPr>
          <p:cNvPicPr preferRelativeResize="0"/>
          <p:nvPr/>
        </p:nvPicPr>
        <p:blipFill>
          <a:blip r:embed="rId4">
            <a:alphaModFix/>
          </a:blip>
          <a:stretch>
            <a:fillRect/>
          </a:stretch>
        </p:blipFill>
        <p:spPr>
          <a:xfrm>
            <a:off x="1871375" y="1058600"/>
            <a:ext cx="5344933" cy="4008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2"/>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t>Getting your grips on the “debt-snowball”</a:t>
            </a:r>
            <a:endParaRPr/>
          </a:p>
          <a:p>
            <a:pPr indent="0" lvl="0" marL="0" rtl="0" algn="l">
              <a:lnSpc>
                <a:spcPct val="115000"/>
              </a:lnSpc>
              <a:spcBef>
                <a:spcPts val="900"/>
              </a:spcBef>
              <a:spcAft>
                <a:spcPts val="900"/>
              </a:spcAft>
              <a:buNone/>
            </a:pPr>
            <a:r>
              <a:rPr lang="en" sz="2000" u="sng">
                <a:solidFill>
                  <a:schemeClr val="hlink"/>
                </a:solidFill>
                <a:latin typeface="Arial"/>
                <a:ea typeface="Arial"/>
                <a:cs typeface="Arial"/>
                <a:sym typeface="Arial"/>
                <a:hlinkClick r:id="rId3"/>
              </a:rPr>
              <a:t>https://www.daveramsey.com/blog/get-out-of-debt-with-the-debt-snowball-plan/?int_cmpgn=no_campaign&amp;int_dept=dr_blog_bu&amp;int_lctn=Blog-Text_Link&amp;int_fmt=text&amp;int_dscpn=15_Practical_Tips_for_Your_Budget-the_debt_snowball_method</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we get into it, lets answer the basics...</a:t>
            </a:r>
            <a:endParaRPr/>
          </a:p>
        </p:txBody>
      </p:sp>
      <p:sp>
        <p:nvSpPr>
          <p:cNvPr id="79" name="Google Shape;79;p15"/>
          <p:cNvSpPr txBox="1"/>
          <p:nvPr>
            <p:ph idx="1" type="body"/>
          </p:nvPr>
        </p:nvSpPr>
        <p:spPr>
          <a:xfrm>
            <a:off x="17775" y="1288100"/>
            <a:ext cx="5653500" cy="374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rPr>
              <a:t>Q : </a:t>
            </a:r>
            <a:r>
              <a:rPr i="1" lang="en" sz="1400" u="sng">
                <a:solidFill>
                  <a:srgbClr val="000000"/>
                </a:solidFill>
              </a:rPr>
              <a:t>“What is a budget?”</a:t>
            </a:r>
            <a:endParaRPr i="1" sz="1400" u="sng">
              <a:solidFill>
                <a:srgbClr val="000000"/>
              </a:solidFill>
            </a:endParaRPr>
          </a:p>
          <a:p>
            <a:pPr indent="0" lvl="0" marL="0" rtl="0" algn="l">
              <a:lnSpc>
                <a:spcPct val="100000"/>
              </a:lnSpc>
              <a:spcBef>
                <a:spcPts val="0"/>
              </a:spcBef>
              <a:spcAft>
                <a:spcPts val="0"/>
              </a:spcAft>
              <a:buNone/>
            </a:pPr>
            <a:r>
              <a:rPr lang="en" sz="1400">
                <a:solidFill>
                  <a:srgbClr val="000000"/>
                </a:solidFill>
              </a:rPr>
              <a:t>A : Think of it as a plan for your money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Q : </a:t>
            </a:r>
            <a:r>
              <a:rPr i="1" lang="en" sz="1400" u="sng">
                <a:solidFill>
                  <a:srgbClr val="000000"/>
                </a:solidFill>
              </a:rPr>
              <a:t>“When do I use it?”</a:t>
            </a:r>
            <a:endParaRPr i="1" sz="1400" u="sng">
              <a:solidFill>
                <a:srgbClr val="000000"/>
              </a:solidFill>
            </a:endParaRPr>
          </a:p>
          <a:p>
            <a:pPr indent="0" lvl="0" marL="0" rtl="0" algn="l">
              <a:lnSpc>
                <a:spcPct val="100000"/>
              </a:lnSpc>
              <a:spcBef>
                <a:spcPts val="0"/>
              </a:spcBef>
              <a:spcAft>
                <a:spcPts val="0"/>
              </a:spcAft>
              <a:buNone/>
            </a:pPr>
            <a:r>
              <a:rPr lang="en" sz="1400">
                <a:solidFill>
                  <a:srgbClr val="000000"/>
                </a:solidFill>
              </a:rPr>
              <a:t>A : The typical budget is monthly</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Q: </a:t>
            </a:r>
            <a:r>
              <a:rPr i="1" lang="en" sz="1400" u="sng">
                <a:solidFill>
                  <a:srgbClr val="000000"/>
                </a:solidFill>
              </a:rPr>
              <a:t>“What do I need to get started?”</a:t>
            </a:r>
            <a:endParaRPr i="1" sz="1400" u="sng">
              <a:solidFill>
                <a:srgbClr val="000000"/>
              </a:solidFill>
            </a:endParaRPr>
          </a:p>
          <a:p>
            <a:pPr indent="0" lvl="0" marL="0" rtl="0" algn="l">
              <a:lnSpc>
                <a:spcPct val="100000"/>
              </a:lnSpc>
              <a:spcBef>
                <a:spcPts val="0"/>
              </a:spcBef>
              <a:spcAft>
                <a:spcPts val="0"/>
              </a:spcAft>
              <a:buNone/>
            </a:pPr>
            <a:r>
              <a:rPr lang="en" sz="1400">
                <a:solidFill>
                  <a:srgbClr val="000000"/>
                </a:solidFill>
              </a:rPr>
              <a:t>A: Know your income, and determine your variable and fixed expenses</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Q: </a:t>
            </a:r>
            <a:r>
              <a:rPr i="1" lang="en" sz="1400" u="sng">
                <a:solidFill>
                  <a:srgbClr val="000000"/>
                </a:solidFill>
              </a:rPr>
              <a:t>“Who uses a budget?”</a:t>
            </a:r>
            <a:endParaRPr i="1" sz="1400" u="sng">
              <a:solidFill>
                <a:srgbClr val="000000"/>
              </a:solidFill>
            </a:endParaRPr>
          </a:p>
          <a:p>
            <a:pPr indent="0" lvl="0" marL="0" rtl="0" algn="l">
              <a:lnSpc>
                <a:spcPct val="100000"/>
              </a:lnSpc>
              <a:spcBef>
                <a:spcPts val="0"/>
              </a:spcBef>
              <a:spcAft>
                <a:spcPts val="0"/>
              </a:spcAft>
              <a:buNone/>
            </a:pPr>
            <a:r>
              <a:rPr lang="en" sz="1400">
                <a:solidFill>
                  <a:srgbClr val="000000"/>
                </a:solidFill>
              </a:rPr>
              <a:t>A: Unfortunately not enough! What do you think? </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Q: </a:t>
            </a:r>
            <a:r>
              <a:rPr i="1" lang="en" sz="1400" u="sng">
                <a:solidFill>
                  <a:srgbClr val="000000"/>
                </a:solidFill>
              </a:rPr>
              <a:t>“How do I budget?”</a:t>
            </a:r>
            <a:endParaRPr i="1" sz="1400" u="sng">
              <a:solidFill>
                <a:srgbClr val="000000"/>
              </a:solidFill>
            </a:endParaRPr>
          </a:p>
          <a:p>
            <a:pPr indent="0" lvl="0" marL="0" rtl="0" algn="l">
              <a:lnSpc>
                <a:spcPct val="100000"/>
              </a:lnSpc>
              <a:spcBef>
                <a:spcPts val="0"/>
              </a:spcBef>
              <a:spcAft>
                <a:spcPts val="0"/>
              </a:spcAft>
              <a:buNone/>
            </a:pPr>
            <a:r>
              <a:rPr lang="en" sz="1400">
                <a:solidFill>
                  <a:srgbClr val="000000"/>
                </a:solidFill>
              </a:rPr>
              <a:t>A: There are many methods, but it’s important to try one out and find what works for you</a:t>
            </a:r>
            <a:endParaRPr sz="1400">
              <a:solidFill>
                <a:srgbClr val="000000"/>
              </a:solidFill>
            </a:endParaRPr>
          </a:p>
          <a:p>
            <a:pPr indent="0" lvl="0" marL="0" rtl="0" algn="l">
              <a:spcBef>
                <a:spcPts val="0"/>
              </a:spcBef>
              <a:spcAft>
                <a:spcPts val="1600"/>
              </a:spcAft>
              <a:buNone/>
            </a:pPr>
            <a:r>
              <a:t/>
            </a:r>
            <a:endParaRPr sz="1400">
              <a:solidFill>
                <a:srgbClr val="000000"/>
              </a:solidFill>
            </a:endParaRPr>
          </a:p>
        </p:txBody>
      </p:sp>
      <p:sp>
        <p:nvSpPr>
          <p:cNvPr id="80" name="Google Shape;80;p15"/>
          <p:cNvSpPr txBox="1"/>
          <p:nvPr>
            <p:ph idx="2" type="body"/>
          </p:nvPr>
        </p:nvSpPr>
        <p:spPr>
          <a:xfrm>
            <a:off x="4832400" y="1505700"/>
            <a:ext cx="3999900" cy="875700"/>
          </a:xfrm>
          <a:prstGeom prst="rect">
            <a:avLst/>
          </a:prstGeom>
          <a:noFill/>
          <a:ln cap="flat" cmpd="sng" w="19050">
            <a:solidFill>
              <a:srgbClr val="00FF00"/>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i="1" lang="en" sz="1350">
                <a:solidFill>
                  <a:srgbClr val="1F2426"/>
                </a:solidFill>
                <a:highlight>
                  <a:srgbClr val="FFFFFF"/>
                </a:highlight>
                <a:latin typeface="Merriweather"/>
                <a:ea typeface="Merriweather"/>
                <a:cs typeface="Merriweather"/>
                <a:sym typeface="Merriweather"/>
              </a:rPr>
              <a:t>A budget doesn’t limit your freedom, it gives you freedom! It’s really all about being intentional with where your money goes.</a:t>
            </a:r>
            <a:endParaRPr b="1" i="1" sz="1350">
              <a:solidFill>
                <a:srgbClr val="1F2426"/>
              </a:solidFill>
              <a:highlight>
                <a:srgbClr val="FFFFFF"/>
              </a:highlight>
              <a:latin typeface="Merriweather"/>
              <a:ea typeface="Merriweather"/>
              <a:cs typeface="Merriweather"/>
              <a:sym typeface="Merriweather"/>
            </a:endParaRPr>
          </a:p>
          <a:p>
            <a:pPr indent="0" lvl="0" marL="0" rtl="0" algn="l">
              <a:spcBef>
                <a:spcPts val="900"/>
              </a:spcBef>
              <a:spcAft>
                <a:spcPts val="0"/>
              </a:spcAft>
              <a:buNone/>
            </a:pPr>
            <a:r>
              <a:t/>
            </a:r>
            <a:endParaRPr b="1" sz="1350">
              <a:solidFill>
                <a:srgbClr val="1F2426"/>
              </a:solidFill>
              <a:highlight>
                <a:srgbClr val="FFFFFF"/>
              </a:highlight>
              <a:latin typeface="Arial"/>
              <a:ea typeface="Arial"/>
              <a:cs typeface="Arial"/>
              <a:sym typeface="Arial"/>
            </a:endParaRPr>
          </a:p>
          <a:p>
            <a:pPr indent="0" lvl="0" marL="0" rtl="0" algn="l">
              <a:spcBef>
                <a:spcPts val="900"/>
              </a:spcBef>
              <a:spcAft>
                <a:spcPts val="1600"/>
              </a:spcAft>
              <a:buNone/>
            </a:pPr>
            <a:r>
              <a:t/>
            </a:r>
            <a:endParaRPr sz="1350">
              <a:solidFill>
                <a:srgbClr val="1F2426"/>
              </a:solidFill>
              <a:highlight>
                <a:srgbClr val="FFFFFF"/>
              </a:highlight>
              <a:latin typeface="Arial"/>
              <a:ea typeface="Arial"/>
              <a:cs typeface="Arial"/>
              <a:sym typeface="Arial"/>
            </a:endParaRPr>
          </a:p>
        </p:txBody>
      </p:sp>
      <p:sp>
        <p:nvSpPr>
          <p:cNvPr id="81" name="Google Shape;81;p15"/>
          <p:cNvSpPr txBox="1"/>
          <p:nvPr/>
        </p:nvSpPr>
        <p:spPr>
          <a:xfrm>
            <a:off x="6101000" y="3007525"/>
            <a:ext cx="2602500" cy="1325700"/>
          </a:xfrm>
          <a:prstGeom prst="rect">
            <a:avLst/>
          </a:prstGeom>
          <a:noFill/>
          <a:ln cap="flat" cmpd="sng" w="19050">
            <a:solidFill>
              <a:srgbClr val="00FF00"/>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i="1" lang="en" sz="2100">
                <a:latin typeface="Merriweather"/>
                <a:ea typeface="Merriweather"/>
                <a:cs typeface="Merriweather"/>
                <a:sym typeface="Merriweather"/>
              </a:rPr>
              <a:t>1 out of 3</a:t>
            </a:r>
            <a:r>
              <a:rPr i="1" lang="en" sz="1600">
                <a:latin typeface="Merriweather"/>
                <a:ea typeface="Merriweather"/>
                <a:cs typeface="Merriweather"/>
                <a:sym typeface="Merriweather"/>
              </a:rPr>
              <a:t> Americans don’t use a budget but </a:t>
            </a:r>
            <a:r>
              <a:rPr i="1" lang="en" sz="2200">
                <a:latin typeface="Merriweather"/>
                <a:ea typeface="Merriweather"/>
                <a:cs typeface="Merriweather"/>
                <a:sym typeface="Merriweather"/>
              </a:rPr>
              <a:t>93% </a:t>
            </a:r>
            <a:r>
              <a:rPr i="1" lang="en" sz="1600">
                <a:latin typeface="Merriweather"/>
                <a:ea typeface="Merriweather"/>
                <a:cs typeface="Merriweather"/>
                <a:sym typeface="Merriweather"/>
              </a:rPr>
              <a:t>say everyone needs one.</a:t>
            </a:r>
            <a:r>
              <a:rPr lang="en">
                <a:latin typeface="Roboto"/>
                <a:ea typeface="Roboto"/>
                <a:cs typeface="Roboto"/>
                <a:sym typeface="Roboto"/>
              </a:rPr>
              <a:t> </a:t>
            </a:r>
            <a:endParaRPr>
              <a:latin typeface="Roboto"/>
              <a:ea typeface="Roboto"/>
              <a:cs typeface="Roboto"/>
              <a:sym typeface="Roboto"/>
            </a:endParaRPr>
          </a:p>
        </p:txBody>
      </p:sp>
      <p:sp>
        <p:nvSpPr>
          <p:cNvPr id="82" name="Google Shape;82;p15"/>
          <p:cNvSpPr txBox="1"/>
          <p:nvPr/>
        </p:nvSpPr>
        <p:spPr>
          <a:xfrm>
            <a:off x="4492900" y="4415425"/>
            <a:ext cx="4505100" cy="42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Roboto"/>
                <a:ea typeface="Roboto"/>
                <a:cs typeface="Roboto"/>
                <a:sym typeface="Roboto"/>
              </a:rPr>
              <a:t>Source : </a:t>
            </a:r>
            <a:r>
              <a:rPr lang="en" sz="1200" u="sng">
                <a:solidFill>
                  <a:schemeClr val="accent5"/>
                </a:solidFill>
                <a:hlinkClick r:id="rId3"/>
              </a:rPr>
              <a:t>https://www1.cbn.com/cbnnews/finance/2019/may/1-out-of-3-americans-dont-use-a-budget-but-93-say-everyone-needs-a-bu</a:t>
            </a:r>
            <a:r>
              <a:rPr lang="en" sz="500" u="sng">
                <a:solidFill>
                  <a:schemeClr val="accent5"/>
                </a:solidFill>
                <a:hlinkClick r:id="rId4"/>
              </a:rPr>
              <a:t>dget</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3000"/>
                                        <p:tgtEl>
                                          <p:spTgt spid="8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 Budget to zero before the month begins</a:t>
            </a:r>
            <a:endParaRPr/>
          </a:p>
        </p:txBody>
      </p:sp>
      <p:pic>
        <p:nvPicPr>
          <p:cNvPr id="88" name="Google Shape;88;p16"/>
          <p:cNvPicPr preferRelativeResize="0"/>
          <p:nvPr/>
        </p:nvPicPr>
        <p:blipFill>
          <a:blip r:embed="rId3">
            <a:alphaModFix/>
          </a:blip>
          <a:stretch>
            <a:fillRect/>
          </a:stretch>
        </p:blipFill>
        <p:spPr>
          <a:xfrm>
            <a:off x="5143525" y="1886100"/>
            <a:ext cx="3848099" cy="1613725"/>
          </a:xfrm>
          <a:prstGeom prst="rect">
            <a:avLst/>
          </a:prstGeom>
          <a:noFill/>
          <a:ln>
            <a:noFill/>
          </a:ln>
        </p:spPr>
      </p:pic>
      <p:sp>
        <p:nvSpPr>
          <p:cNvPr id="89" name="Google Shape;89;p16"/>
          <p:cNvSpPr txBox="1"/>
          <p:nvPr/>
        </p:nvSpPr>
        <p:spPr>
          <a:xfrm>
            <a:off x="5478375" y="3675125"/>
            <a:ext cx="3267300" cy="381600"/>
          </a:xfrm>
          <a:prstGeom prst="rect">
            <a:avLst/>
          </a:prstGeom>
          <a:noFill/>
          <a:ln cap="flat" cmpd="sng" w="28575">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Merriweather"/>
                <a:ea typeface="Merriweather"/>
                <a:cs typeface="Merriweather"/>
                <a:sym typeface="Merriweather"/>
              </a:rPr>
              <a:t>This is #1, because every $1 counts!</a:t>
            </a:r>
            <a:endParaRPr>
              <a:solidFill>
                <a:schemeClr val="dk1"/>
              </a:solidFill>
              <a:latin typeface="Merriweather"/>
              <a:ea typeface="Merriweather"/>
              <a:cs typeface="Merriweather"/>
              <a:sym typeface="Merriweather"/>
            </a:endParaRPr>
          </a:p>
        </p:txBody>
      </p:sp>
      <p:sp>
        <p:nvSpPr>
          <p:cNvPr id="90" name="Google Shape;90;p16"/>
          <p:cNvSpPr txBox="1"/>
          <p:nvPr>
            <p:ph idx="1" type="body"/>
          </p:nvPr>
        </p:nvSpPr>
        <p:spPr>
          <a:xfrm>
            <a:off x="464125" y="1392000"/>
            <a:ext cx="3717300" cy="20940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sz="1350">
              <a:solidFill>
                <a:srgbClr val="1F2426"/>
              </a:solidFill>
              <a:highlight>
                <a:srgbClr val="FFFFFF"/>
              </a:highlight>
              <a:latin typeface="Merriweather"/>
              <a:ea typeface="Merriweather"/>
              <a:cs typeface="Merriweather"/>
              <a:sym typeface="Merriweather"/>
            </a:endParaRPr>
          </a:p>
          <a:p>
            <a:pPr indent="-314325" lvl="0" marL="457200" rtl="0" algn="l">
              <a:spcBef>
                <a:spcPts val="1600"/>
              </a:spcBef>
              <a:spcAft>
                <a:spcPts val="0"/>
              </a:spcAft>
              <a:buClr>
                <a:srgbClr val="000000"/>
              </a:buClr>
              <a:buSzPts val="1350"/>
              <a:buFont typeface="Merriweather"/>
              <a:buChar char="●"/>
            </a:pPr>
            <a:r>
              <a:rPr lang="en" sz="1350">
                <a:solidFill>
                  <a:srgbClr val="000000"/>
                </a:solidFill>
                <a:highlight>
                  <a:srgbClr val="FFFFFF"/>
                </a:highlight>
                <a:latin typeface="Merriweather"/>
                <a:ea typeface="Merriweather"/>
                <a:cs typeface="Merriweather"/>
                <a:sym typeface="Merriweather"/>
              </a:rPr>
              <a:t>Before the months starts, you know that every dollar that comes in has a place and a purpose</a:t>
            </a:r>
            <a:endParaRPr sz="1350">
              <a:solidFill>
                <a:srgbClr val="000000"/>
              </a:solidFill>
              <a:highlight>
                <a:srgbClr val="FFFFFF"/>
              </a:highlight>
              <a:latin typeface="Merriweather"/>
              <a:ea typeface="Merriweather"/>
              <a:cs typeface="Merriweather"/>
              <a:sym typeface="Merriweather"/>
            </a:endParaRPr>
          </a:p>
          <a:p>
            <a:pPr indent="-314325" lvl="0" marL="457200" rtl="0" algn="l">
              <a:spcBef>
                <a:spcPts val="1600"/>
              </a:spcBef>
              <a:spcAft>
                <a:spcPts val="0"/>
              </a:spcAft>
              <a:buClr>
                <a:srgbClr val="000000"/>
              </a:buClr>
              <a:buSzPts val="1350"/>
              <a:buFont typeface="Merriweather"/>
              <a:buChar char="●"/>
            </a:pPr>
            <a:r>
              <a:rPr lang="en" sz="1350">
                <a:solidFill>
                  <a:srgbClr val="000000"/>
                </a:solidFill>
                <a:highlight>
                  <a:srgbClr val="FFFFFF"/>
                </a:highlight>
                <a:latin typeface="Merriweather"/>
                <a:ea typeface="Merriweather"/>
                <a:cs typeface="Merriweather"/>
                <a:sym typeface="Merriweather"/>
              </a:rPr>
              <a:t>All of your money is accounted for</a:t>
            </a:r>
            <a:endParaRPr sz="1350">
              <a:solidFill>
                <a:srgbClr val="000000"/>
              </a:solidFill>
              <a:highlight>
                <a:srgbClr val="FFFFFF"/>
              </a:highlight>
              <a:latin typeface="Merriweather"/>
              <a:ea typeface="Merriweather"/>
              <a:cs typeface="Merriweather"/>
              <a:sym typeface="Merriweather"/>
            </a:endParaRPr>
          </a:p>
          <a:p>
            <a:pPr indent="-314325" lvl="0" marL="457200" rtl="0" algn="l">
              <a:spcBef>
                <a:spcPts val="1000"/>
              </a:spcBef>
              <a:spcAft>
                <a:spcPts val="0"/>
              </a:spcAft>
              <a:buClr>
                <a:srgbClr val="000000"/>
              </a:buClr>
              <a:buSzPts val="1350"/>
              <a:buFont typeface="Merriweather"/>
              <a:buChar char="●"/>
            </a:pPr>
            <a:r>
              <a:rPr lang="en" sz="1350">
                <a:solidFill>
                  <a:srgbClr val="000000"/>
                </a:solidFill>
                <a:highlight>
                  <a:srgbClr val="FFFFFF"/>
                </a:highlight>
                <a:latin typeface="Merriweather"/>
                <a:ea typeface="Merriweather"/>
                <a:cs typeface="Merriweather"/>
                <a:sym typeface="Merriweather"/>
              </a:rPr>
              <a:t>You make $10.50 an hour and work 25 hours a week </a:t>
            </a:r>
            <a:r>
              <a:rPr lang="en" sz="1350">
                <a:solidFill>
                  <a:srgbClr val="000000"/>
                </a:solidFill>
                <a:highlight>
                  <a:srgbClr val="FFFFFF"/>
                </a:highlight>
                <a:latin typeface="Merriweather"/>
                <a:ea typeface="Merriweather"/>
                <a:cs typeface="Merriweather"/>
                <a:sym typeface="Merriweather"/>
              </a:rPr>
              <a:t>--&gt;</a:t>
            </a:r>
            <a:r>
              <a:rPr lang="en" sz="1350">
                <a:solidFill>
                  <a:srgbClr val="000000"/>
                </a:solidFill>
                <a:highlight>
                  <a:srgbClr val="FFFFFF"/>
                </a:highlight>
                <a:latin typeface="Merriweather"/>
                <a:ea typeface="Merriweather"/>
                <a:cs typeface="Merriweather"/>
                <a:sym typeface="Merriweather"/>
              </a:rPr>
              <a:t> what does this look like for your budget? [Example]</a:t>
            </a:r>
            <a:endParaRPr sz="1350">
              <a:solidFill>
                <a:srgbClr val="000000"/>
              </a:solidFill>
              <a:highlight>
                <a:srgbClr val="FFFFFF"/>
              </a:highlight>
              <a:latin typeface="Merriweather"/>
              <a:ea typeface="Merriweather"/>
              <a:cs typeface="Merriweather"/>
              <a:sym typeface="Merriweathe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 Decide when you’ll do it, make it easy!</a:t>
            </a:r>
            <a:endParaRPr/>
          </a:p>
        </p:txBody>
      </p:sp>
      <p:pic>
        <p:nvPicPr>
          <p:cNvPr id="96" name="Google Shape;96;p17"/>
          <p:cNvPicPr preferRelativeResize="0"/>
          <p:nvPr/>
        </p:nvPicPr>
        <p:blipFill>
          <a:blip r:embed="rId3">
            <a:alphaModFix/>
          </a:blip>
          <a:stretch>
            <a:fillRect/>
          </a:stretch>
        </p:blipFill>
        <p:spPr>
          <a:xfrm>
            <a:off x="6056848" y="1770400"/>
            <a:ext cx="2242075" cy="2163926"/>
          </a:xfrm>
          <a:prstGeom prst="rect">
            <a:avLst/>
          </a:prstGeom>
          <a:noFill/>
          <a:ln>
            <a:noFill/>
          </a:ln>
        </p:spPr>
      </p:pic>
      <p:sp>
        <p:nvSpPr>
          <p:cNvPr id="97" name="Google Shape;97;p17"/>
          <p:cNvSpPr txBox="1"/>
          <p:nvPr/>
        </p:nvSpPr>
        <p:spPr>
          <a:xfrm>
            <a:off x="213825" y="1533500"/>
            <a:ext cx="5158200" cy="1973100"/>
          </a:xfrm>
          <a:prstGeom prst="rect">
            <a:avLst/>
          </a:prstGeom>
          <a:noFill/>
          <a:ln>
            <a:noFill/>
          </a:ln>
        </p:spPr>
        <p:txBody>
          <a:bodyPr anchorCtr="0" anchor="t" bIns="91425" lIns="91425" spcFirstLastPara="1" rIns="91425" wrap="square" tIns="91425">
            <a:noAutofit/>
          </a:bodyPr>
          <a:lstStyle/>
          <a:p>
            <a:pPr indent="-314325" lvl="0" marL="457200" rtl="0" algn="l">
              <a:lnSpc>
                <a:spcPct val="115000"/>
              </a:lnSpc>
              <a:spcBef>
                <a:spcPts val="1000"/>
              </a:spcBef>
              <a:spcAft>
                <a:spcPts val="0"/>
              </a:spcAft>
              <a:buClr>
                <a:srgbClr val="000000"/>
              </a:buClr>
              <a:buSzPts val="1350"/>
              <a:buFont typeface="Merriweather"/>
              <a:buChar char="●"/>
            </a:pPr>
            <a:r>
              <a:rPr lang="en" sz="1350">
                <a:highlight>
                  <a:srgbClr val="FFFFFF"/>
                </a:highlight>
                <a:latin typeface="Merriweather"/>
                <a:ea typeface="Merriweather"/>
                <a:cs typeface="Merriweather"/>
                <a:sym typeface="Merriweather"/>
              </a:rPr>
              <a:t>The basics of a budget isn’t difficult, remembering to do it is!</a:t>
            </a:r>
            <a:endParaRPr sz="1350">
              <a:highlight>
                <a:srgbClr val="FFFFFF"/>
              </a:highlight>
              <a:latin typeface="Merriweather"/>
              <a:ea typeface="Merriweather"/>
              <a:cs typeface="Merriweather"/>
              <a:sym typeface="Merriweather"/>
            </a:endParaRPr>
          </a:p>
          <a:p>
            <a:pPr indent="-314325" lvl="0" marL="457200" rtl="0" algn="l">
              <a:lnSpc>
                <a:spcPct val="115000"/>
              </a:lnSpc>
              <a:spcBef>
                <a:spcPts val="1600"/>
              </a:spcBef>
              <a:spcAft>
                <a:spcPts val="0"/>
              </a:spcAft>
              <a:buClr>
                <a:srgbClr val="000000"/>
              </a:buClr>
              <a:buSzPts val="1350"/>
              <a:buFont typeface="Merriweather"/>
              <a:buChar char="●"/>
            </a:pPr>
            <a:r>
              <a:rPr lang="en" sz="1350">
                <a:highlight>
                  <a:srgbClr val="FFFFFF"/>
                </a:highlight>
                <a:latin typeface="Merriweather"/>
                <a:ea typeface="Merriweather"/>
                <a:cs typeface="Merriweather"/>
                <a:sym typeface="Merriweather"/>
              </a:rPr>
              <a:t>Maybe you’ll want to revisit your budget twice a month, think of a time that’d make it easy</a:t>
            </a:r>
            <a:endParaRPr sz="1350">
              <a:highlight>
                <a:srgbClr val="FFFFFF"/>
              </a:highlight>
              <a:latin typeface="Merriweather"/>
              <a:ea typeface="Merriweather"/>
              <a:cs typeface="Merriweather"/>
              <a:sym typeface="Merriweather"/>
            </a:endParaRPr>
          </a:p>
          <a:p>
            <a:pPr indent="-314325" lvl="0" marL="457200" rtl="0" algn="l">
              <a:lnSpc>
                <a:spcPct val="115000"/>
              </a:lnSpc>
              <a:spcBef>
                <a:spcPts val="1600"/>
              </a:spcBef>
              <a:spcAft>
                <a:spcPts val="0"/>
              </a:spcAft>
              <a:buClr>
                <a:srgbClr val="000000"/>
              </a:buClr>
              <a:buSzPts val="1350"/>
              <a:buFont typeface="Merriweather"/>
              <a:buChar char="●"/>
            </a:pPr>
            <a:r>
              <a:rPr lang="en" sz="1350">
                <a:highlight>
                  <a:srgbClr val="FFFFFF"/>
                </a:highlight>
                <a:latin typeface="Merriweather"/>
                <a:ea typeface="Merriweather"/>
                <a:cs typeface="Merriweather"/>
                <a:sym typeface="Merriweather"/>
              </a:rPr>
              <a:t>It’s also helpful to schedule to some degree when your expenses will be (e.g. buying groceries on the same day of the week)</a:t>
            </a:r>
            <a:endParaRPr sz="1350">
              <a:highlight>
                <a:srgbClr val="FFFFFF"/>
              </a:highlight>
              <a:latin typeface="Merriweather"/>
              <a:ea typeface="Merriweather"/>
              <a:cs typeface="Merriweather"/>
              <a:sym typeface="Merriweather"/>
            </a:endParaRPr>
          </a:p>
          <a:p>
            <a:pPr indent="-314325" lvl="0" marL="457200" rtl="0" algn="l">
              <a:lnSpc>
                <a:spcPct val="115000"/>
              </a:lnSpc>
              <a:spcBef>
                <a:spcPts val="1600"/>
              </a:spcBef>
              <a:spcAft>
                <a:spcPts val="0"/>
              </a:spcAft>
              <a:buClr>
                <a:srgbClr val="000000"/>
              </a:buClr>
              <a:buSzPts val="1350"/>
              <a:buFont typeface="Merriweather"/>
              <a:buChar char="●"/>
            </a:pPr>
            <a:r>
              <a:rPr lang="en" sz="1350">
                <a:latin typeface="Merriweather"/>
                <a:ea typeface="Merriweather"/>
                <a:cs typeface="Merriweather"/>
                <a:sym typeface="Merriweather"/>
              </a:rPr>
              <a:t>The value and benefits of your budget increase the more you use it → notice similarities, becomes routine, etc.</a:t>
            </a:r>
            <a:endParaRPr sz="1350">
              <a:latin typeface="Merriweather"/>
              <a:ea typeface="Merriweather"/>
              <a:cs typeface="Merriweather"/>
              <a:sym typeface="Merriweather"/>
            </a:endParaRPr>
          </a:p>
          <a:p>
            <a:pPr indent="0" lvl="0" marL="0" rtl="0" algn="l">
              <a:spcBef>
                <a:spcPts val="1600"/>
              </a:spcBef>
              <a:spcAft>
                <a:spcPts val="0"/>
              </a:spcAft>
              <a:buNone/>
            </a:pPr>
            <a:r>
              <a:t/>
            </a:r>
            <a:endParaRPr>
              <a:latin typeface="Roboto"/>
              <a:ea typeface="Roboto"/>
              <a:cs typeface="Roboto"/>
              <a:sym typeface="Roboto"/>
            </a:endParaRPr>
          </a:p>
        </p:txBody>
      </p:sp>
      <p:sp>
        <p:nvSpPr>
          <p:cNvPr id="98" name="Google Shape;98;p17"/>
          <p:cNvSpPr txBox="1"/>
          <p:nvPr/>
        </p:nvSpPr>
        <p:spPr>
          <a:xfrm>
            <a:off x="5568775" y="4249275"/>
            <a:ext cx="3177300" cy="685800"/>
          </a:xfrm>
          <a:prstGeom prst="rect">
            <a:avLst/>
          </a:prstGeom>
          <a:noFill/>
          <a:ln cap="flat" cmpd="sng" w="19050">
            <a:solidFill>
              <a:srgbClr val="00FF00"/>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dk1"/>
                </a:solidFill>
                <a:latin typeface="Merriweather"/>
                <a:ea typeface="Merriweather"/>
                <a:cs typeface="Merriweather"/>
                <a:sym typeface="Merriweather"/>
              </a:rPr>
              <a:t>When you don’t have a plan, you’re going to be stressed.</a:t>
            </a:r>
            <a:endParaRPr i="1">
              <a:solidFill>
                <a:schemeClr val="dk1"/>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Every month is different</a:t>
            </a:r>
            <a:endParaRPr/>
          </a:p>
        </p:txBody>
      </p:sp>
      <p:sp>
        <p:nvSpPr>
          <p:cNvPr id="104" name="Google Shape;104;p18"/>
          <p:cNvSpPr txBox="1"/>
          <p:nvPr>
            <p:ph idx="1" type="body"/>
          </p:nvPr>
        </p:nvSpPr>
        <p:spPr>
          <a:xfrm>
            <a:off x="138325" y="1505700"/>
            <a:ext cx="4583100" cy="3076200"/>
          </a:xfrm>
          <a:prstGeom prst="rect">
            <a:avLst/>
          </a:prstGeom>
        </p:spPr>
        <p:txBody>
          <a:bodyPr anchorCtr="0" anchor="t" bIns="91425" lIns="91425" spcFirstLastPara="1" rIns="91425" wrap="square" tIns="91425">
            <a:noAutofit/>
          </a:bodyPr>
          <a:lstStyle/>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When your budget doesn’t look the same every month, don’t be worried!</a:t>
            </a:r>
            <a:endParaRPr sz="1350">
              <a:solidFill>
                <a:srgbClr val="000000"/>
              </a:solidFill>
              <a:latin typeface="Merriweather"/>
              <a:ea typeface="Merriweather"/>
              <a:cs typeface="Merriweather"/>
              <a:sym typeface="Merriweather"/>
            </a:endParaRPr>
          </a:p>
          <a:p>
            <a:pPr indent="0" lvl="0" marL="0" rtl="0" algn="l">
              <a:lnSpc>
                <a:spcPct val="100000"/>
              </a:lnSpc>
              <a:spcBef>
                <a:spcPts val="1600"/>
              </a:spcBef>
              <a:spcAft>
                <a:spcPts val="0"/>
              </a:spcAft>
              <a:buNone/>
            </a:pPr>
            <a:r>
              <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6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Plan ahead -- there are some expenses that come at the same time every year</a:t>
            </a:r>
            <a:endParaRPr sz="1350">
              <a:solidFill>
                <a:srgbClr val="000000"/>
              </a:solidFill>
              <a:latin typeface="Merriweather"/>
              <a:ea typeface="Merriweather"/>
              <a:cs typeface="Merriweather"/>
              <a:sym typeface="Merriweather"/>
            </a:endParaRPr>
          </a:p>
          <a:p>
            <a:pPr indent="0" lvl="0" marL="0" rtl="0" algn="l">
              <a:lnSpc>
                <a:spcPct val="100000"/>
              </a:lnSpc>
              <a:spcBef>
                <a:spcPts val="1000"/>
              </a:spcBef>
              <a:spcAft>
                <a:spcPts val="0"/>
              </a:spcAft>
              <a:buNone/>
            </a:pPr>
            <a:r>
              <a:t/>
            </a:r>
            <a:endParaRPr sz="1350">
              <a:solidFill>
                <a:srgbClr val="000000"/>
              </a:solidFill>
              <a:latin typeface="Merriweather"/>
              <a:ea typeface="Merriweather"/>
              <a:cs typeface="Merriweather"/>
              <a:sym typeface="Merriweather"/>
            </a:endParaRPr>
          </a:p>
          <a:p>
            <a:pPr indent="0" lvl="0" marL="457200" rtl="0" algn="l">
              <a:lnSpc>
                <a:spcPct val="100000"/>
              </a:lnSpc>
              <a:spcBef>
                <a:spcPts val="1000"/>
              </a:spcBef>
              <a:spcAft>
                <a:spcPts val="0"/>
              </a:spcAft>
              <a:buNone/>
            </a:pPr>
            <a:r>
              <a:rPr lang="en" sz="1350">
                <a:solidFill>
                  <a:srgbClr val="000000"/>
                </a:solidFill>
                <a:latin typeface="Merriweather"/>
                <a:ea typeface="Merriweather"/>
                <a:cs typeface="Merriweather"/>
                <a:sym typeface="Merriweather"/>
              </a:rPr>
              <a:t>E.g. </a:t>
            </a:r>
            <a:r>
              <a:rPr lang="en" sz="1350">
                <a:solidFill>
                  <a:srgbClr val="000000"/>
                </a:solidFill>
                <a:latin typeface="Merriweather"/>
                <a:ea typeface="Merriweather"/>
                <a:cs typeface="Merriweather"/>
                <a:sym typeface="Merriweather"/>
              </a:rPr>
              <a:t>How might December be different than August?</a:t>
            </a:r>
            <a:endParaRPr sz="1350">
              <a:solidFill>
                <a:srgbClr val="000000"/>
              </a:solidFill>
              <a:latin typeface="Merriweather"/>
              <a:ea typeface="Merriweather"/>
              <a:cs typeface="Merriweather"/>
              <a:sym typeface="Merriweather"/>
            </a:endParaRPr>
          </a:p>
          <a:p>
            <a:pPr indent="-314325" lvl="1" marL="914400" rtl="0" algn="l">
              <a:lnSpc>
                <a:spcPct val="100000"/>
              </a:lnSpc>
              <a:spcBef>
                <a:spcPts val="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Christmas, back to school expenses (textbooks, travel, etc.)</a:t>
            </a:r>
            <a:endParaRPr sz="1350">
              <a:solidFill>
                <a:srgbClr val="000000"/>
              </a:solidFill>
              <a:latin typeface="Merriweather"/>
              <a:ea typeface="Merriweather"/>
              <a:cs typeface="Merriweather"/>
              <a:sym typeface="Merriweather"/>
            </a:endParaRPr>
          </a:p>
          <a:p>
            <a:pPr indent="0" lvl="0" marL="0" rtl="0" algn="l">
              <a:spcBef>
                <a:spcPts val="1600"/>
              </a:spcBef>
              <a:spcAft>
                <a:spcPts val="0"/>
              </a:spcAft>
              <a:buNone/>
            </a:pPr>
            <a:r>
              <a:t/>
            </a:r>
            <a:endParaRPr sz="1350">
              <a:solidFill>
                <a:srgbClr val="1F2426"/>
              </a:solidFill>
              <a:highlight>
                <a:srgbClr val="FFFFFF"/>
              </a:highlight>
              <a:latin typeface="Merriweather"/>
              <a:ea typeface="Merriweather"/>
              <a:cs typeface="Merriweather"/>
              <a:sym typeface="Merriweather"/>
            </a:endParaRPr>
          </a:p>
          <a:p>
            <a:pPr indent="0" lvl="0" marL="0" rtl="0" algn="l">
              <a:spcBef>
                <a:spcPts val="1600"/>
              </a:spcBef>
              <a:spcAft>
                <a:spcPts val="900"/>
              </a:spcAft>
              <a:buNone/>
            </a:pPr>
            <a:r>
              <a:t/>
            </a:r>
            <a:endParaRPr sz="1350">
              <a:solidFill>
                <a:srgbClr val="1F2426"/>
              </a:solidFill>
              <a:highlight>
                <a:srgbClr val="FFFFFF"/>
              </a:highlight>
              <a:latin typeface="Merriweather"/>
              <a:ea typeface="Merriweather"/>
              <a:cs typeface="Merriweather"/>
              <a:sym typeface="Merriweather"/>
            </a:endParaRPr>
          </a:p>
        </p:txBody>
      </p:sp>
      <p:pic>
        <p:nvPicPr>
          <p:cNvPr id="105" name="Google Shape;105;p18"/>
          <p:cNvPicPr preferRelativeResize="0"/>
          <p:nvPr/>
        </p:nvPicPr>
        <p:blipFill>
          <a:blip r:embed="rId3">
            <a:alphaModFix/>
          </a:blip>
          <a:stretch>
            <a:fillRect/>
          </a:stretch>
        </p:blipFill>
        <p:spPr>
          <a:xfrm>
            <a:off x="5366475" y="1307550"/>
            <a:ext cx="2041526" cy="2041525"/>
          </a:xfrm>
          <a:prstGeom prst="rect">
            <a:avLst/>
          </a:prstGeom>
          <a:noFill/>
          <a:ln>
            <a:noFill/>
          </a:ln>
        </p:spPr>
      </p:pic>
      <p:pic>
        <p:nvPicPr>
          <p:cNvPr id="106" name="Google Shape;106;p18"/>
          <p:cNvPicPr preferRelativeResize="0"/>
          <p:nvPr/>
        </p:nvPicPr>
        <p:blipFill>
          <a:blip r:embed="rId4">
            <a:alphaModFix/>
          </a:blip>
          <a:stretch>
            <a:fillRect/>
          </a:stretch>
        </p:blipFill>
        <p:spPr>
          <a:xfrm>
            <a:off x="7221950" y="1799562"/>
            <a:ext cx="1765350" cy="2793275"/>
          </a:xfrm>
          <a:prstGeom prst="rect">
            <a:avLst/>
          </a:prstGeom>
          <a:noFill/>
          <a:ln>
            <a:noFill/>
          </a:ln>
        </p:spPr>
      </p:pic>
      <p:pic>
        <p:nvPicPr>
          <p:cNvPr id="107" name="Google Shape;107;p18"/>
          <p:cNvPicPr preferRelativeResize="0"/>
          <p:nvPr/>
        </p:nvPicPr>
        <p:blipFill>
          <a:blip r:embed="rId5">
            <a:alphaModFix/>
          </a:blip>
          <a:stretch>
            <a:fillRect/>
          </a:stretch>
        </p:blipFill>
        <p:spPr>
          <a:xfrm>
            <a:off x="4135675" y="3284159"/>
            <a:ext cx="2041524" cy="18028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Start with what’s most important</a:t>
            </a:r>
            <a:endParaRPr/>
          </a:p>
        </p:txBody>
      </p:sp>
      <p:sp>
        <p:nvSpPr>
          <p:cNvPr id="113" name="Google Shape;113;p1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14325" lvl="0" marL="457200" rtl="0" algn="l">
              <a:lnSpc>
                <a:spcPct val="100000"/>
              </a:lnSpc>
              <a:spcBef>
                <a:spcPts val="1000"/>
              </a:spcBef>
              <a:spcAft>
                <a:spcPts val="0"/>
              </a:spcAft>
              <a:buClr>
                <a:srgbClr val="1F2426"/>
              </a:buClr>
              <a:buSzPts val="1350"/>
              <a:buFont typeface="Merriweather"/>
              <a:buChar char="●"/>
            </a:pPr>
            <a:r>
              <a:rPr lang="en" sz="1350">
                <a:solidFill>
                  <a:srgbClr val="1F2426"/>
                </a:solidFill>
                <a:latin typeface="Merriweather"/>
                <a:ea typeface="Merriweather"/>
                <a:cs typeface="Merriweather"/>
                <a:sym typeface="Merriweather"/>
              </a:rPr>
              <a:t> </a:t>
            </a:r>
            <a:r>
              <a:rPr lang="en" sz="1350">
                <a:solidFill>
                  <a:srgbClr val="000000"/>
                </a:solidFill>
                <a:latin typeface="Merriweather"/>
                <a:ea typeface="Merriweather"/>
                <a:cs typeface="Merriweather"/>
                <a:sym typeface="Merriweather"/>
              </a:rPr>
              <a:t>Wants vs. Needs </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6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Ask yourself, “What do you value most?” Create your own personal budget that reflects your values </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6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Important items such as car payments and phone bills could be set to auto-draft</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6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Each time you visit your budget, make sure these expenses are accounted for</a:t>
            </a:r>
            <a:endParaRPr sz="1350">
              <a:solidFill>
                <a:srgbClr val="000000"/>
              </a:solidFill>
              <a:latin typeface="Merriweather"/>
              <a:ea typeface="Merriweather"/>
              <a:cs typeface="Merriweather"/>
              <a:sym typeface="Merriweather"/>
            </a:endParaRPr>
          </a:p>
          <a:p>
            <a:pPr indent="0" lvl="0" marL="0" rtl="0" algn="l">
              <a:spcBef>
                <a:spcPts val="1600"/>
              </a:spcBef>
              <a:spcAft>
                <a:spcPts val="1600"/>
              </a:spcAft>
              <a:buNone/>
            </a:pPr>
            <a:r>
              <a:t/>
            </a:r>
            <a:endParaRPr/>
          </a:p>
        </p:txBody>
      </p:sp>
      <p:sp>
        <p:nvSpPr>
          <p:cNvPr id="114" name="Google Shape;114;p19"/>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5" name="Google Shape;115;p19"/>
          <p:cNvPicPr preferRelativeResize="0"/>
          <p:nvPr/>
        </p:nvPicPr>
        <p:blipFill>
          <a:blip r:embed="rId3">
            <a:alphaModFix/>
          </a:blip>
          <a:stretch>
            <a:fillRect/>
          </a:stretch>
        </p:blipFill>
        <p:spPr>
          <a:xfrm>
            <a:off x="4311600" y="1322850"/>
            <a:ext cx="4777251" cy="3556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Pay off any debts</a:t>
            </a:r>
            <a:endParaRPr/>
          </a:p>
        </p:txBody>
      </p:sp>
      <p:sp>
        <p:nvSpPr>
          <p:cNvPr id="121" name="Google Shape;121;p20"/>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If you have debt, it should be a high priority</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Why? Debt isn’t very kind. It accrues or “keeps on growing”</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6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It doesn’t care if you lost your job, had a medical emergency, or an unexpected expense </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600"/>
              </a:spcBef>
              <a:spcAft>
                <a:spcPts val="160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It doesn’t need to be done all at once, but you do need a plan. Think, “baby steps”</a:t>
            </a:r>
            <a:endParaRPr>
              <a:solidFill>
                <a:srgbClr val="000000"/>
              </a:solidFill>
            </a:endParaRPr>
          </a:p>
        </p:txBody>
      </p:sp>
      <p:pic>
        <p:nvPicPr>
          <p:cNvPr id="122" name="Google Shape;122;p20"/>
          <p:cNvPicPr preferRelativeResize="0"/>
          <p:nvPr/>
        </p:nvPicPr>
        <p:blipFill>
          <a:blip r:embed="rId3">
            <a:alphaModFix/>
          </a:blip>
          <a:stretch>
            <a:fillRect/>
          </a:stretch>
        </p:blipFill>
        <p:spPr>
          <a:xfrm>
            <a:off x="5135228" y="1582400"/>
            <a:ext cx="3192749" cy="3032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Set a goal, and track your progress </a:t>
            </a:r>
            <a:endParaRPr/>
          </a:p>
        </p:txBody>
      </p:sp>
      <p:sp>
        <p:nvSpPr>
          <p:cNvPr id="128" name="Google Shape;128;p21"/>
          <p:cNvSpPr txBox="1"/>
          <p:nvPr>
            <p:ph idx="1" type="body"/>
          </p:nvPr>
        </p:nvSpPr>
        <p:spPr>
          <a:xfrm>
            <a:off x="235525" y="1481925"/>
            <a:ext cx="4819200" cy="3139500"/>
          </a:xfrm>
          <a:prstGeom prst="rect">
            <a:avLst/>
          </a:prstGeom>
        </p:spPr>
        <p:txBody>
          <a:bodyPr anchorCtr="0" anchor="t" bIns="91425" lIns="91425" spcFirstLastPara="1" rIns="91425" wrap="square" tIns="91425">
            <a:noAutofit/>
          </a:bodyPr>
          <a:lstStyle/>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What would you like to do with your extra savings? (buy one of your family members a nice gift, go on a vacation, or pay off your debts by a certain date?)</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Having a goal can help keep you motivated. SMART goals are most effective</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Celebrate small victories! </a:t>
            </a:r>
            <a:endParaRPr sz="1350">
              <a:solidFill>
                <a:srgbClr val="000000"/>
              </a:solidFill>
              <a:latin typeface="Merriweather"/>
              <a:ea typeface="Merriweather"/>
              <a:cs typeface="Merriweather"/>
              <a:sym typeface="Merriweather"/>
            </a:endParaRPr>
          </a:p>
          <a:p>
            <a:pPr indent="-314325" lvl="0" marL="457200" rtl="0" algn="l">
              <a:lnSpc>
                <a:spcPct val="100000"/>
              </a:lnSpc>
              <a:spcBef>
                <a:spcPts val="1000"/>
              </a:spcBef>
              <a:spcAft>
                <a:spcPts val="0"/>
              </a:spcAft>
              <a:buClr>
                <a:srgbClr val="000000"/>
              </a:buClr>
              <a:buSzPts val="1350"/>
              <a:buFont typeface="Merriweather"/>
              <a:buChar char="●"/>
            </a:pPr>
            <a:r>
              <a:rPr lang="en" sz="1350">
                <a:solidFill>
                  <a:srgbClr val="000000"/>
                </a:solidFill>
                <a:latin typeface="Merriweather"/>
                <a:ea typeface="Merriweather"/>
                <a:cs typeface="Merriweather"/>
                <a:sym typeface="Merriweather"/>
              </a:rPr>
              <a:t>If you’re married, make sure you track both of your combined purchases and that your goals are aligned</a:t>
            </a:r>
            <a:endParaRPr>
              <a:solidFill>
                <a:srgbClr val="000000"/>
              </a:solidFill>
            </a:endParaRPr>
          </a:p>
        </p:txBody>
      </p:sp>
      <p:pic>
        <p:nvPicPr>
          <p:cNvPr id="129" name="Google Shape;129;p21"/>
          <p:cNvPicPr preferRelativeResize="0"/>
          <p:nvPr/>
        </p:nvPicPr>
        <p:blipFill>
          <a:blip r:embed="rId3">
            <a:alphaModFix/>
          </a:blip>
          <a:stretch>
            <a:fillRect/>
          </a:stretch>
        </p:blipFill>
        <p:spPr>
          <a:xfrm>
            <a:off x="5509875" y="1472675"/>
            <a:ext cx="2644950" cy="3322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